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80" r:id="rId4"/>
    <p:sldId id="258" r:id="rId5"/>
    <p:sldId id="259" r:id="rId6"/>
    <p:sldId id="262" r:id="rId7"/>
    <p:sldId id="263" r:id="rId8"/>
    <p:sldId id="264" r:id="rId9"/>
    <p:sldId id="265" r:id="rId10"/>
    <p:sldId id="266" r:id="rId11"/>
    <p:sldId id="268" r:id="rId12"/>
    <p:sldId id="267" r:id="rId13"/>
    <p:sldId id="269" r:id="rId14"/>
    <p:sldId id="270" r:id="rId15"/>
    <p:sldId id="271" r:id="rId16"/>
    <p:sldId id="260" r:id="rId17"/>
    <p:sldId id="277" r:id="rId18"/>
    <p:sldId id="278" r:id="rId19"/>
    <p:sldId id="279" r:id="rId20"/>
    <p:sldId id="261" r:id="rId21"/>
    <p:sldId id="273" r:id="rId22"/>
    <p:sldId id="272" r:id="rId23"/>
    <p:sldId id="274" r:id="rId24"/>
    <p:sldId id="275" r:id="rId25"/>
    <p:sldId id="276"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79" autoAdjust="0"/>
  </p:normalViewPr>
  <p:slideViewPr>
    <p:cSldViewPr>
      <p:cViewPr varScale="1">
        <p:scale>
          <a:sx n="65" d="100"/>
          <a:sy n="65" d="100"/>
        </p:scale>
        <p:origin x="1320"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ru-RU"/>
              <a:t>Образец заголовка</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989910AD-AF92-404B-9E5B-9A1F36CC6142}" type="datetimeFigureOut">
              <a:rPr lang="ru-RU" smtClean="0"/>
              <a:t>16.10.2023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BDD25D-4542-48A6-AB4B-F1C8400A3E31}" type="slidenum">
              <a:rPr lang="ru-RU" smtClean="0"/>
              <a:t>‹#›</a:t>
            </a:fld>
            <a:endParaRPr lang="ru-RU"/>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989910AD-AF92-404B-9E5B-9A1F36CC6142}" type="datetimeFigureOut">
              <a:rPr lang="ru-RU" smtClean="0"/>
              <a:t>16.10.2023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BDD25D-4542-48A6-AB4B-F1C8400A3E31}"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ru-RU"/>
              <a:t>Образец заголовка</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89910AD-AF92-404B-9E5B-9A1F36CC6142}" type="datetimeFigureOut">
              <a:rPr lang="ru-RU" smtClean="0"/>
              <a:t>16.10.2023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BDD25D-4542-48A6-AB4B-F1C8400A3E31}" type="slidenum">
              <a:rPr lang="ru-RU" smtClean="0"/>
              <a:t>‹#›</a:t>
            </a:fld>
            <a:endParaRPr lang="ru-RU"/>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89910AD-AF92-404B-9E5B-9A1F36CC6142}" type="datetimeFigureOut">
              <a:rPr lang="ru-RU" smtClean="0"/>
              <a:t>16.10.2023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8BDD25D-4542-48A6-AB4B-F1C8400A3E31}"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89910AD-AF92-404B-9E5B-9A1F36CC6142}" type="datetimeFigureOut">
              <a:rPr lang="ru-RU" smtClean="0"/>
              <a:t>16.10.2023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8BDD25D-4542-48A6-AB4B-F1C8400A3E31}" type="slidenum">
              <a:rPr lang="ru-RU" smtClean="0"/>
              <a:t>‹#›</a:t>
            </a:fld>
            <a:endParaRPr lang="ru-RU"/>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989910AD-AF92-404B-9E5B-9A1F36CC6142}" type="datetimeFigureOut">
              <a:rPr lang="ru-RU" smtClean="0"/>
              <a:t>16.10.2023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8BDD25D-4542-48A6-AB4B-F1C8400A3E31}"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910AD-AF92-404B-9E5B-9A1F36CC6142}" type="datetimeFigureOut">
              <a:rPr lang="ru-RU" smtClean="0"/>
              <a:t>16.10.2023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8BDD25D-4542-48A6-AB4B-F1C8400A3E31}"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89910AD-AF92-404B-9E5B-9A1F36CC6142}" type="datetimeFigureOut">
              <a:rPr lang="ru-RU" smtClean="0"/>
              <a:t>16.10.2023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8BDD25D-4542-48A6-AB4B-F1C8400A3E31}" type="slidenum">
              <a:rPr lang="ru-RU" smtClean="0"/>
              <a:t>‹#›</a:t>
            </a:fld>
            <a:endParaRPr lang="ru-RU"/>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89910AD-AF92-404B-9E5B-9A1F36CC6142}" type="datetimeFigureOut">
              <a:rPr lang="ru-RU" smtClean="0"/>
              <a:t>16.10.2023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8BDD25D-4542-48A6-AB4B-F1C8400A3E31}"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989910AD-AF92-404B-9E5B-9A1F36CC6142}" type="datetimeFigureOut">
              <a:rPr lang="ru-RU" smtClean="0"/>
              <a:t>16.10.2023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BDD25D-4542-48A6-AB4B-F1C8400A3E31}"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ru-RU"/>
              <a:t>Образец заголовка</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89910AD-AF92-404B-9E5B-9A1F36CC6142}" type="datetimeFigureOut">
              <a:rPr lang="ru-RU" smtClean="0"/>
              <a:t>16.10.2023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8BDD25D-4542-48A6-AB4B-F1C8400A3E31}"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89910AD-AF92-404B-9E5B-9A1F36CC6142}" type="datetimeFigureOut">
              <a:rPr lang="ru-RU" smtClean="0"/>
              <a:t>16.10.2023</a:t>
            </a:fld>
            <a:endParaRPr lang="ru-RU"/>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ru-RU"/>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8BDD25D-4542-48A6-AB4B-F1C8400A3E31}"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kk-KZ" b="1" dirty="0"/>
              <a:t>Мемлекет</a:t>
            </a:r>
            <a:br>
              <a:rPr lang="kk-KZ" b="1" dirty="0"/>
            </a:br>
            <a:r>
              <a:rPr lang="kk-KZ" b="1" dirty="0"/>
              <a:t/>
            </a:r>
            <a:br>
              <a:rPr lang="kk-KZ" b="1" dirty="0"/>
            </a:br>
            <a:r>
              <a:rPr lang="kk-KZ" sz="2800" dirty="0"/>
              <a:t>7</a:t>
            </a:r>
            <a:r>
              <a:rPr lang="kk-KZ" sz="2800" dirty="0" smtClean="0"/>
              <a:t>-дәріс </a:t>
            </a:r>
            <a:endParaRPr lang="ru-RU" sz="2800" dirty="0"/>
          </a:p>
        </p:txBody>
      </p:sp>
      <p:sp>
        <p:nvSpPr>
          <p:cNvPr id="3" name="Подзаголовок 2"/>
          <p:cNvSpPr>
            <a:spLocks noGrp="1"/>
          </p:cNvSpPr>
          <p:nvPr>
            <p:ph type="subTitle" idx="1"/>
          </p:nvPr>
        </p:nvSpPr>
        <p:spPr>
          <a:xfrm>
            <a:off x="1259632" y="4941168"/>
            <a:ext cx="7406640" cy="1752600"/>
          </a:xfrm>
        </p:spPr>
        <p:txBody>
          <a:bodyPr/>
          <a:lstStyle/>
          <a:p>
            <a:r>
              <a:rPr lang="kk-KZ" dirty="0"/>
              <a:t>Айдарбаева Раушан Қайса қызы, </a:t>
            </a:r>
          </a:p>
          <a:p>
            <a:r>
              <a:rPr lang="kk-KZ" dirty="0"/>
              <a:t>тарих ғылымдарының кандидаты, доцент</a:t>
            </a:r>
            <a:endParaRPr lang="ru-RU" dirty="0"/>
          </a:p>
        </p:txBody>
      </p:sp>
    </p:spTree>
    <p:extLst>
      <p:ext uri="{BB962C8B-B14F-4D97-AF65-F5344CB8AC3E}">
        <p14:creationId xmlns:p14="http://schemas.microsoft.com/office/powerpoint/2010/main" val="1679511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15816" y="1052736"/>
            <a:ext cx="3456384" cy="461665"/>
          </a:xfrm>
          <a:prstGeom prst="rect">
            <a:avLst/>
          </a:prstGeom>
          <a:solidFill>
            <a:schemeClr val="bg1"/>
          </a:solidFill>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b="1" dirty="0"/>
              <a:t>ЖОСПАР </a:t>
            </a:r>
            <a:endParaRPr lang="ru-RU" sz="2400" b="1" dirty="0"/>
          </a:p>
        </p:txBody>
      </p:sp>
      <p:sp>
        <p:nvSpPr>
          <p:cNvPr id="3" name="Прямоугольник 2"/>
          <p:cNvSpPr/>
          <p:nvPr/>
        </p:nvSpPr>
        <p:spPr>
          <a:xfrm>
            <a:off x="1331640" y="2003601"/>
            <a:ext cx="6624736" cy="1477328"/>
          </a:xfrm>
          <a:prstGeom prst="rect">
            <a:avLst/>
          </a:prstGeom>
          <a:solidFill>
            <a:schemeClr val="bg1"/>
          </a:solidFill>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fontAlgn="base">
              <a:lnSpc>
                <a:spcPct val="150000"/>
              </a:lnSpc>
              <a:spcBef>
                <a:spcPct val="0"/>
              </a:spcBef>
              <a:spcAft>
                <a:spcPct val="0"/>
              </a:spcAft>
            </a:pPr>
            <a:r>
              <a:rPr lang="kk-KZ" sz="2000" dirty="0">
                <a:latin typeface="Calibri" panose="020F0502020204030204" pitchFamily="34" charset="0"/>
              </a:rPr>
              <a:t>7</a:t>
            </a:r>
            <a:r>
              <a:rPr lang="kk-KZ" sz="2000" dirty="0" smtClean="0">
                <a:latin typeface="Calibri" panose="020F0502020204030204" pitchFamily="34" charset="0"/>
              </a:rPr>
              <a:t>.1 </a:t>
            </a:r>
            <a:r>
              <a:rPr lang="kk-KZ" sz="2000" dirty="0">
                <a:latin typeface="Calibri" panose="020F0502020204030204" pitchFamily="34" charset="0"/>
              </a:rPr>
              <a:t>Мемлекеттің пайда болу теориялары </a:t>
            </a:r>
          </a:p>
          <a:p>
            <a:pPr lvl="1" fontAlgn="base">
              <a:lnSpc>
                <a:spcPct val="150000"/>
              </a:lnSpc>
              <a:spcBef>
                <a:spcPct val="0"/>
              </a:spcBef>
              <a:spcAft>
                <a:spcPct val="0"/>
              </a:spcAft>
            </a:pPr>
            <a:r>
              <a:rPr lang="kk-KZ" sz="2000" dirty="0">
                <a:latin typeface="Calibri" panose="020F0502020204030204" pitchFamily="34" charset="0"/>
              </a:rPr>
              <a:t>7</a:t>
            </a:r>
            <a:r>
              <a:rPr lang="kk-KZ" sz="2000" dirty="0" smtClean="0">
                <a:latin typeface="Calibri" panose="020F0502020204030204" pitchFamily="34" charset="0"/>
              </a:rPr>
              <a:t>.2 </a:t>
            </a:r>
            <a:r>
              <a:rPr lang="kk-KZ" sz="2000" dirty="0">
                <a:latin typeface="Calibri" panose="020F0502020204030204" pitchFamily="34" charset="0"/>
              </a:rPr>
              <a:t>Мемлекеттің белгілері, типологиясы және қызметі</a:t>
            </a:r>
          </a:p>
          <a:p>
            <a:pPr lvl="1" fontAlgn="base">
              <a:lnSpc>
                <a:spcPct val="150000"/>
              </a:lnSpc>
              <a:spcBef>
                <a:spcPct val="0"/>
              </a:spcBef>
              <a:spcAft>
                <a:spcPct val="0"/>
              </a:spcAft>
            </a:pPr>
            <a:r>
              <a:rPr lang="kk-KZ" sz="2000" dirty="0">
                <a:latin typeface="Calibri" panose="020F0502020204030204" pitchFamily="34" charset="0"/>
              </a:rPr>
              <a:t>7</a:t>
            </a:r>
            <a:r>
              <a:rPr lang="kk-KZ" sz="2000" dirty="0" smtClean="0">
                <a:latin typeface="Calibri" panose="020F0502020204030204" pitchFamily="34" charset="0"/>
              </a:rPr>
              <a:t>.3 </a:t>
            </a:r>
            <a:r>
              <a:rPr lang="kk-KZ" sz="2000" dirty="0">
                <a:latin typeface="Calibri" panose="020F0502020204030204" pitchFamily="34" charset="0"/>
              </a:rPr>
              <a:t>Қазақстанда ұлттық мемлекеттің қалыптасуы</a:t>
            </a:r>
            <a:endParaRPr lang="ru-RU" sz="2000" dirty="0">
              <a:latin typeface="Calibri" panose="020F0502020204030204" pitchFamily="34" charset="0"/>
            </a:endParaRPr>
          </a:p>
        </p:txBody>
      </p:sp>
    </p:spTree>
    <p:extLst>
      <p:ext uri="{BB962C8B-B14F-4D97-AF65-F5344CB8AC3E}">
        <p14:creationId xmlns:p14="http://schemas.microsoft.com/office/powerpoint/2010/main" val="383907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1038223-715B-4C39-B9AE-58B92E5BBBFD}"/>
              </a:ext>
            </a:extLst>
          </p:cNvPr>
          <p:cNvSpPr/>
          <p:nvPr/>
        </p:nvSpPr>
        <p:spPr>
          <a:xfrm>
            <a:off x="971600" y="548680"/>
            <a:ext cx="712879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dirty="0">
                <a:latin typeface="Calibri" panose="020F0502020204030204" pitchFamily="34" charset="0"/>
              </a:rPr>
              <a:t>Мемлекет дегеніміз адамдардың қажеттілікті өтеу үшін бірігуі </a:t>
            </a:r>
          </a:p>
          <a:p>
            <a:pPr algn="r" fontAlgn="base">
              <a:spcBef>
                <a:spcPct val="0"/>
              </a:spcBef>
              <a:spcAft>
                <a:spcPct val="0"/>
              </a:spcAft>
            </a:pPr>
            <a:r>
              <a:rPr lang="kk-KZ" sz="2400" b="1" dirty="0">
                <a:latin typeface="Calibri" panose="020F0502020204030204" pitchFamily="34" charset="0"/>
              </a:rPr>
              <a:t>Платон </a:t>
            </a:r>
          </a:p>
        </p:txBody>
      </p:sp>
      <p:sp>
        <p:nvSpPr>
          <p:cNvPr id="3" name="Прямоугольник 2">
            <a:extLst>
              <a:ext uri="{FF2B5EF4-FFF2-40B4-BE49-F238E27FC236}">
                <a16:creationId xmlns:a16="http://schemas.microsoft.com/office/drawing/2014/main" id="{F3EEC82A-13A9-41E0-8EDD-B5147D3F99E6}"/>
              </a:ext>
            </a:extLst>
          </p:cNvPr>
          <p:cNvSpPr/>
          <p:nvPr/>
        </p:nvSpPr>
        <p:spPr>
          <a:xfrm>
            <a:off x="1043608" y="2060848"/>
            <a:ext cx="712879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dirty="0">
                <a:latin typeface="Calibri" panose="020F0502020204030204" pitchFamily="34" charset="0"/>
              </a:rPr>
              <a:t>Мемлекет дегеніміз адамдардың пайда табу үшін үшін бірігуі </a:t>
            </a:r>
          </a:p>
          <a:p>
            <a:pPr algn="r" fontAlgn="base">
              <a:spcBef>
                <a:spcPct val="0"/>
              </a:spcBef>
              <a:spcAft>
                <a:spcPct val="0"/>
              </a:spcAft>
            </a:pPr>
            <a:r>
              <a:rPr lang="kk-KZ" sz="2400" b="1" dirty="0">
                <a:latin typeface="Calibri" panose="020F0502020204030204" pitchFamily="34" charset="0"/>
              </a:rPr>
              <a:t>Аристотель  </a:t>
            </a:r>
          </a:p>
        </p:txBody>
      </p:sp>
      <p:sp>
        <p:nvSpPr>
          <p:cNvPr id="4" name="Прямоугольник 3">
            <a:extLst>
              <a:ext uri="{FF2B5EF4-FFF2-40B4-BE49-F238E27FC236}">
                <a16:creationId xmlns:a16="http://schemas.microsoft.com/office/drawing/2014/main" id="{1D4A3CC0-7774-4E35-995B-1C36BA56B79B}"/>
              </a:ext>
            </a:extLst>
          </p:cNvPr>
          <p:cNvSpPr/>
          <p:nvPr/>
        </p:nvSpPr>
        <p:spPr>
          <a:xfrm>
            <a:off x="1115616" y="3717032"/>
            <a:ext cx="7128792" cy="230832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dirty="0">
                <a:latin typeface="Calibri" panose="020F0502020204030204" pitchFamily="34" charset="0"/>
              </a:rPr>
              <a:t>Мемлекет дегеніміз ортақ іс, халық игілігі, ал халық дегеніміз адамдардың көрінген бір қосындысы емес, ол көптеген адамдардың құқық мәселесі бойынша келісімі мен мүдделере бірлігінің нәтижесінде </a:t>
            </a:r>
            <a:r>
              <a:rPr lang="kk-KZ" sz="2400">
                <a:latin typeface="Calibri" panose="020F0502020204030204" pitchFamily="34" charset="0"/>
              </a:rPr>
              <a:t>байланысқан бірігуі </a:t>
            </a:r>
            <a:endParaRPr lang="kk-KZ" sz="2400" dirty="0">
              <a:latin typeface="Calibri" panose="020F0502020204030204" pitchFamily="34" charset="0"/>
            </a:endParaRPr>
          </a:p>
          <a:p>
            <a:pPr algn="r" fontAlgn="base">
              <a:spcBef>
                <a:spcPct val="0"/>
              </a:spcBef>
              <a:spcAft>
                <a:spcPct val="0"/>
              </a:spcAft>
            </a:pPr>
            <a:r>
              <a:rPr lang="kk-KZ" sz="2400" b="1" dirty="0">
                <a:latin typeface="Calibri" panose="020F0502020204030204" pitchFamily="34" charset="0"/>
              </a:rPr>
              <a:t>Цицерон </a:t>
            </a:r>
            <a:r>
              <a:rPr lang="kk-KZ" sz="2400" dirty="0">
                <a:latin typeface="Calibri" panose="020F0502020204030204" pitchFamily="34" charset="0"/>
              </a:rPr>
              <a:t> </a:t>
            </a:r>
          </a:p>
        </p:txBody>
      </p:sp>
    </p:spTree>
    <p:extLst>
      <p:ext uri="{BB962C8B-B14F-4D97-AF65-F5344CB8AC3E}">
        <p14:creationId xmlns:p14="http://schemas.microsoft.com/office/powerpoint/2010/main" val="3509938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3559" y="908720"/>
            <a:ext cx="7344816" cy="286232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50000"/>
              </a:lnSpc>
              <a:spcBef>
                <a:spcPct val="0"/>
              </a:spcBef>
              <a:spcAft>
                <a:spcPct val="0"/>
              </a:spcAft>
            </a:pPr>
            <a:r>
              <a:rPr lang="kk-KZ" sz="2400" b="1" dirty="0">
                <a:solidFill>
                  <a:srgbClr val="FF0000"/>
                </a:solidFill>
              </a:rPr>
              <a:t>Мемлекет</a:t>
            </a:r>
            <a:r>
              <a:rPr lang="kk-KZ" sz="2400" dirty="0">
                <a:solidFill>
                  <a:srgbClr val="FF0000"/>
                </a:solidFill>
              </a:rPr>
              <a:t> </a:t>
            </a:r>
            <a:r>
              <a:rPr lang="kk-KZ" sz="2400" dirty="0"/>
              <a:t>— белгілі бір аумақ шеңберінде адамдардың, әлеуметтік топтар, таптар мен бірлестіктердің қатынастары мен қызметтерін ұйымдастыратын, бақылайтын қоғамның саяси жүйесінің негізгі элементі  </a:t>
            </a:r>
            <a:endParaRPr lang="kk-KZ" sz="2400"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4149080"/>
            <a:ext cx="3718297" cy="2053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449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476671"/>
            <a:ext cx="684076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400" b="1" dirty="0" smtClean="0"/>
              <a:t>7</a:t>
            </a:r>
            <a:r>
              <a:rPr lang="kk-KZ" sz="2400" b="1" dirty="0" smtClean="0"/>
              <a:t>.1 </a:t>
            </a:r>
            <a:r>
              <a:rPr lang="kk-KZ" sz="2400" b="1" dirty="0"/>
              <a:t>Мемлекет пайда болу теориялары</a:t>
            </a:r>
          </a:p>
        </p:txBody>
      </p:sp>
      <p:sp>
        <p:nvSpPr>
          <p:cNvPr id="4" name="Прямоугольник 3"/>
          <p:cNvSpPr/>
          <p:nvPr/>
        </p:nvSpPr>
        <p:spPr>
          <a:xfrm>
            <a:off x="683568" y="1700808"/>
            <a:ext cx="2304256" cy="113877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dirty="0">
                <a:latin typeface="Calibri" panose="020F0502020204030204" pitchFamily="34" charset="0"/>
              </a:rPr>
              <a:t>Теологиялық</a:t>
            </a:r>
          </a:p>
          <a:p>
            <a:pPr algn="ctr" fontAlgn="base">
              <a:spcBef>
                <a:spcPct val="0"/>
              </a:spcBef>
              <a:spcAft>
                <a:spcPct val="0"/>
              </a:spcAft>
            </a:pPr>
            <a:r>
              <a:rPr lang="kk-KZ" sz="2000" dirty="0">
                <a:latin typeface="Calibri" panose="020F0502020204030204" pitchFamily="34" charset="0"/>
              </a:rPr>
              <a:t>(А. Августин, </a:t>
            </a:r>
          </a:p>
          <a:p>
            <a:pPr algn="ctr" fontAlgn="base">
              <a:spcBef>
                <a:spcPct val="0"/>
              </a:spcBef>
              <a:spcAft>
                <a:spcPct val="0"/>
              </a:spcAft>
            </a:pPr>
            <a:r>
              <a:rPr lang="kk-KZ" sz="2000" dirty="0">
                <a:latin typeface="Calibri" panose="020F0502020204030204" pitchFamily="34" charset="0"/>
              </a:rPr>
              <a:t>Ф. Аквинский</a:t>
            </a:r>
            <a:r>
              <a:rPr lang="kk-KZ" sz="2400" dirty="0">
                <a:latin typeface="Calibri" panose="020F0502020204030204" pitchFamily="34" charset="0"/>
              </a:rPr>
              <a:t>) </a:t>
            </a:r>
          </a:p>
        </p:txBody>
      </p:sp>
      <p:sp>
        <p:nvSpPr>
          <p:cNvPr id="5" name="Прямоугольник 4"/>
          <p:cNvSpPr/>
          <p:nvPr/>
        </p:nvSpPr>
        <p:spPr>
          <a:xfrm>
            <a:off x="694493" y="3253692"/>
            <a:ext cx="2304256" cy="83099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dirty="0">
                <a:latin typeface="Calibri" panose="020F0502020204030204" pitchFamily="34" charset="0"/>
              </a:rPr>
              <a:t>Патриархтық</a:t>
            </a:r>
          </a:p>
          <a:p>
            <a:pPr algn="ctr" fontAlgn="base">
              <a:spcBef>
                <a:spcPct val="0"/>
              </a:spcBef>
              <a:spcAft>
                <a:spcPct val="0"/>
              </a:spcAft>
            </a:pPr>
            <a:r>
              <a:rPr lang="kk-KZ" sz="2400" dirty="0">
                <a:latin typeface="Calibri" panose="020F0502020204030204" pitchFamily="34" charset="0"/>
              </a:rPr>
              <a:t>(Р. Филмер)</a:t>
            </a:r>
          </a:p>
        </p:txBody>
      </p:sp>
      <p:sp>
        <p:nvSpPr>
          <p:cNvPr id="6" name="Прямоугольник 5"/>
          <p:cNvSpPr/>
          <p:nvPr/>
        </p:nvSpPr>
        <p:spPr>
          <a:xfrm>
            <a:off x="670798" y="4436916"/>
            <a:ext cx="2349414"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dirty="0">
                <a:latin typeface="Calibri" panose="020F0502020204030204" pitchFamily="34" charset="0"/>
              </a:rPr>
              <a:t>Қоғамдық келісім</a:t>
            </a:r>
          </a:p>
          <a:p>
            <a:pPr algn="ctr" fontAlgn="base">
              <a:spcBef>
                <a:spcPct val="0"/>
              </a:spcBef>
              <a:spcAft>
                <a:spcPct val="0"/>
              </a:spcAft>
            </a:pPr>
            <a:r>
              <a:rPr lang="kk-KZ" sz="2400" dirty="0">
                <a:latin typeface="Calibri" panose="020F0502020204030204" pitchFamily="34" charset="0"/>
              </a:rPr>
              <a:t>(Т. Гоббс, Ж.Ж.Руссо)</a:t>
            </a:r>
          </a:p>
        </p:txBody>
      </p:sp>
      <p:sp>
        <p:nvSpPr>
          <p:cNvPr id="7" name="Прямоугольник 6"/>
          <p:cNvSpPr/>
          <p:nvPr/>
        </p:nvSpPr>
        <p:spPr>
          <a:xfrm>
            <a:off x="3635896" y="1684032"/>
            <a:ext cx="2292310"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dirty="0">
                <a:latin typeface="Calibri" panose="020F0502020204030204" pitchFamily="34" charset="0"/>
              </a:rPr>
              <a:t>«Зорлық жасау»</a:t>
            </a:r>
          </a:p>
          <a:p>
            <a:pPr algn="ctr" fontAlgn="base">
              <a:spcBef>
                <a:spcPct val="0"/>
              </a:spcBef>
              <a:spcAft>
                <a:spcPct val="0"/>
              </a:spcAft>
            </a:pPr>
            <a:r>
              <a:rPr lang="kk-KZ" sz="2400" dirty="0">
                <a:latin typeface="Calibri" panose="020F0502020204030204" pitchFamily="34" charset="0"/>
              </a:rPr>
              <a:t>(Е. Дюринг,</a:t>
            </a:r>
          </a:p>
          <a:p>
            <a:pPr algn="ctr" fontAlgn="base">
              <a:spcBef>
                <a:spcPct val="0"/>
              </a:spcBef>
              <a:spcAft>
                <a:spcPct val="0"/>
              </a:spcAft>
            </a:pPr>
            <a:r>
              <a:rPr lang="kk-KZ" sz="2400" dirty="0">
                <a:latin typeface="Calibri" panose="020F0502020204030204" pitchFamily="34" charset="0"/>
              </a:rPr>
              <a:t>Л. Гумплович, </a:t>
            </a:r>
          </a:p>
          <a:p>
            <a:pPr algn="ctr" fontAlgn="base">
              <a:spcBef>
                <a:spcPct val="0"/>
              </a:spcBef>
              <a:spcAft>
                <a:spcPct val="0"/>
              </a:spcAft>
            </a:pPr>
            <a:r>
              <a:rPr lang="kk-KZ" sz="2400" dirty="0">
                <a:latin typeface="Calibri" panose="020F0502020204030204" pitchFamily="34" charset="0"/>
              </a:rPr>
              <a:t>К. Каутский)</a:t>
            </a:r>
          </a:p>
        </p:txBody>
      </p:sp>
      <p:sp>
        <p:nvSpPr>
          <p:cNvPr id="8" name="Прямоугольник 7"/>
          <p:cNvSpPr/>
          <p:nvPr/>
        </p:nvSpPr>
        <p:spPr>
          <a:xfrm>
            <a:off x="3657648" y="3735895"/>
            <a:ext cx="2304256"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dirty="0">
                <a:latin typeface="Calibri" panose="020F0502020204030204" pitchFamily="34" charset="0"/>
              </a:rPr>
              <a:t>Географиялық</a:t>
            </a:r>
          </a:p>
          <a:p>
            <a:pPr algn="ctr" fontAlgn="base">
              <a:spcBef>
                <a:spcPct val="0"/>
              </a:spcBef>
              <a:spcAft>
                <a:spcPct val="0"/>
              </a:spcAft>
            </a:pPr>
            <a:r>
              <a:rPr lang="kk-KZ" sz="2400" dirty="0">
                <a:latin typeface="Calibri" panose="020F0502020204030204" pitchFamily="34" charset="0"/>
              </a:rPr>
              <a:t>(А. Ратцел, </a:t>
            </a:r>
          </a:p>
          <a:p>
            <a:pPr algn="ctr" fontAlgn="base">
              <a:spcBef>
                <a:spcPct val="0"/>
              </a:spcBef>
              <a:spcAft>
                <a:spcPct val="0"/>
              </a:spcAft>
            </a:pPr>
            <a:r>
              <a:rPr lang="kk-KZ" sz="2400" dirty="0">
                <a:latin typeface="Calibri" panose="020F0502020204030204" pitchFamily="34" charset="0"/>
              </a:rPr>
              <a:t>В. Соловьев, </a:t>
            </a:r>
          </a:p>
          <a:p>
            <a:pPr algn="ctr" fontAlgn="base">
              <a:spcBef>
                <a:spcPct val="0"/>
              </a:spcBef>
              <a:spcAft>
                <a:spcPct val="0"/>
              </a:spcAft>
            </a:pPr>
            <a:r>
              <a:rPr lang="kk-KZ" sz="2400" dirty="0">
                <a:latin typeface="Calibri" panose="020F0502020204030204" pitchFamily="34" charset="0"/>
              </a:rPr>
              <a:t>Б. Чичерин) </a:t>
            </a:r>
          </a:p>
        </p:txBody>
      </p:sp>
      <p:sp>
        <p:nvSpPr>
          <p:cNvPr id="9" name="Прямоугольник 8"/>
          <p:cNvSpPr/>
          <p:nvPr/>
        </p:nvSpPr>
        <p:spPr>
          <a:xfrm>
            <a:off x="6393205" y="1706270"/>
            <a:ext cx="2520280" cy="83099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dirty="0">
                <a:latin typeface="Calibri" panose="020F0502020204030204" pitchFamily="34" charset="0"/>
              </a:rPr>
              <a:t>Психологиялық</a:t>
            </a:r>
          </a:p>
          <a:p>
            <a:pPr algn="ctr" fontAlgn="base">
              <a:spcBef>
                <a:spcPct val="0"/>
              </a:spcBef>
              <a:spcAft>
                <a:spcPct val="0"/>
              </a:spcAft>
            </a:pPr>
            <a:r>
              <a:rPr lang="kk-KZ" sz="2400" dirty="0">
                <a:latin typeface="Calibri" panose="020F0502020204030204" pitchFamily="34" charset="0"/>
              </a:rPr>
              <a:t>(Л. Петражицкий) </a:t>
            </a:r>
          </a:p>
        </p:txBody>
      </p:sp>
      <p:sp>
        <p:nvSpPr>
          <p:cNvPr id="10" name="Прямоугольник 9"/>
          <p:cNvSpPr/>
          <p:nvPr/>
        </p:nvSpPr>
        <p:spPr>
          <a:xfrm>
            <a:off x="6516216" y="2996952"/>
            <a:ext cx="231756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dirty="0">
                <a:latin typeface="Calibri" panose="020F0502020204030204" pitchFamily="34" charset="0"/>
              </a:rPr>
              <a:t>Марксистік </a:t>
            </a:r>
          </a:p>
          <a:p>
            <a:pPr algn="ctr" fontAlgn="base">
              <a:spcBef>
                <a:spcPct val="0"/>
              </a:spcBef>
              <a:spcAft>
                <a:spcPct val="0"/>
              </a:spcAft>
            </a:pPr>
            <a:r>
              <a:rPr lang="kk-KZ" sz="2400" dirty="0">
                <a:latin typeface="Calibri" panose="020F0502020204030204" pitchFamily="34" charset="0"/>
              </a:rPr>
              <a:t>(К. Маркс, </a:t>
            </a:r>
          </a:p>
          <a:p>
            <a:pPr algn="ctr" fontAlgn="base">
              <a:spcBef>
                <a:spcPct val="0"/>
              </a:spcBef>
              <a:spcAft>
                <a:spcPct val="0"/>
              </a:spcAft>
            </a:pPr>
            <a:r>
              <a:rPr lang="kk-KZ" sz="2400" dirty="0">
                <a:latin typeface="Calibri" panose="020F0502020204030204" pitchFamily="34" charset="0"/>
              </a:rPr>
              <a:t>Ф. Энгельс)</a:t>
            </a:r>
          </a:p>
        </p:txBody>
      </p:sp>
      <p:sp>
        <p:nvSpPr>
          <p:cNvPr id="11" name="Прямоугольник 10"/>
          <p:cNvSpPr/>
          <p:nvPr/>
        </p:nvSpPr>
        <p:spPr>
          <a:xfrm>
            <a:off x="6561565" y="4806247"/>
            <a:ext cx="2177719"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dirty="0">
                <a:latin typeface="Calibri" panose="020F0502020204030204" pitchFamily="34" charset="0"/>
              </a:rPr>
              <a:t>Қазіргі шетелдік теориялар</a:t>
            </a:r>
          </a:p>
        </p:txBody>
      </p:sp>
      <p:cxnSp>
        <p:nvCxnSpPr>
          <p:cNvPr id="12" name="Прямая соединительная линия 11"/>
          <p:cNvCxnSpPr/>
          <p:nvPr/>
        </p:nvCxnSpPr>
        <p:spPr>
          <a:xfrm>
            <a:off x="3275856" y="938336"/>
            <a:ext cx="72008" cy="42834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Прямая со стрелкой 13"/>
          <p:cNvCxnSpPr/>
          <p:nvPr/>
        </p:nvCxnSpPr>
        <p:spPr>
          <a:xfrm>
            <a:off x="3275856" y="2270194"/>
            <a:ext cx="36004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Прямая со стрелкой 15"/>
          <p:cNvCxnSpPr>
            <a:endCxn id="4" idx="3"/>
          </p:cNvCxnSpPr>
          <p:nvPr/>
        </p:nvCxnSpPr>
        <p:spPr>
          <a:xfrm flipH="1">
            <a:off x="2987824" y="2270194"/>
            <a:ext cx="288032"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Прямая со стрелкой 18"/>
          <p:cNvCxnSpPr/>
          <p:nvPr/>
        </p:nvCxnSpPr>
        <p:spPr>
          <a:xfrm flipH="1">
            <a:off x="3028466" y="3669190"/>
            <a:ext cx="288032"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Прямая со стрелкой 19"/>
          <p:cNvCxnSpPr/>
          <p:nvPr/>
        </p:nvCxnSpPr>
        <p:spPr>
          <a:xfrm flipH="1">
            <a:off x="3059832" y="5221745"/>
            <a:ext cx="288032"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Прямая со стрелкой 20"/>
          <p:cNvCxnSpPr/>
          <p:nvPr/>
        </p:nvCxnSpPr>
        <p:spPr>
          <a:xfrm>
            <a:off x="3347864" y="4525962"/>
            <a:ext cx="36004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Прямая соединительная линия 21"/>
          <p:cNvCxnSpPr/>
          <p:nvPr/>
        </p:nvCxnSpPr>
        <p:spPr>
          <a:xfrm>
            <a:off x="6156176" y="938336"/>
            <a:ext cx="144016" cy="4468075"/>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Прямая со стрелкой 23"/>
          <p:cNvCxnSpPr>
            <a:endCxn id="9" idx="1"/>
          </p:cNvCxnSpPr>
          <p:nvPr/>
        </p:nvCxnSpPr>
        <p:spPr>
          <a:xfrm>
            <a:off x="6201525" y="2121769"/>
            <a:ext cx="19168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Прямая со стрелкой 25"/>
          <p:cNvCxnSpPr/>
          <p:nvPr/>
        </p:nvCxnSpPr>
        <p:spPr>
          <a:xfrm>
            <a:off x="6201525" y="3669191"/>
            <a:ext cx="290120"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Прямая со стрелкой 27"/>
          <p:cNvCxnSpPr>
            <a:endCxn id="11" idx="1"/>
          </p:cNvCxnSpPr>
          <p:nvPr/>
        </p:nvCxnSpPr>
        <p:spPr>
          <a:xfrm flipV="1">
            <a:off x="6300192" y="5406412"/>
            <a:ext cx="261373" cy="27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Прямая со стрелкой 31"/>
          <p:cNvCxnSpPr>
            <a:endCxn id="8" idx="3"/>
          </p:cNvCxnSpPr>
          <p:nvPr/>
        </p:nvCxnSpPr>
        <p:spPr>
          <a:xfrm flipH="1">
            <a:off x="5961904" y="4515488"/>
            <a:ext cx="327509" cy="52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Прямая со стрелкой 34"/>
          <p:cNvCxnSpPr/>
          <p:nvPr/>
        </p:nvCxnSpPr>
        <p:spPr>
          <a:xfrm flipH="1">
            <a:off x="5928206" y="2708920"/>
            <a:ext cx="25555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5689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800" b="1" dirty="0" smtClean="0"/>
              <a:t>7</a:t>
            </a:r>
            <a:r>
              <a:rPr lang="kk-KZ" sz="2800" b="1" dirty="0" smtClean="0"/>
              <a:t>.1 </a:t>
            </a:r>
            <a:r>
              <a:rPr lang="kk-KZ" sz="2800" b="1" dirty="0"/>
              <a:t>Мемлекет пайда болу теориялары</a:t>
            </a:r>
            <a:br>
              <a:rPr lang="kk-KZ" sz="2800" b="1" dirty="0"/>
            </a:br>
            <a:endParaRPr lang="ru-RU" sz="2800" dirty="0"/>
          </a:p>
        </p:txBody>
      </p:sp>
      <p:sp>
        <p:nvSpPr>
          <p:cNvPr id="3" name="Объект 2"/>
          <p:cNvSpPr>
            <a:spLocks noGrp="1"/>
          </p:cNvSpPr>
          <p:nvPr>
            <p:ph sz="half" idx="1"/>
          </p:nvPr>
        </p:nvSpPr>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0" indent="0" algn="ctr" fontAlgn="base">
              <a:spcBef>
                <a:spcPct val="0"/>
              </a:spcBef>
              <a:spcAft>
                <a:spcPct val="0"/>
              </a:spcAft>
              <a:buNone/>
            </a:pPr>
            <a:r>
              <a:rPr lang="kk-KZ" sz="2600" b="1" dirty="0">
                <a:solidFill>
                  <a:schemeClr val="accent2">
                    <a:lumMod val="75000"/>
                  </a:schemeClr>
                </a:solidFill>
                <a:latin typeface="Calibri" panose="020F0502020204030204" pitchFamily="34" charset="0"/>
              </a:rPr>
              <a:t>Теологиялық теория </a:t>
            </a:r>
          </a:p>
          <a:p>
            <a:pPr marL="0" indent="0" algn="just" fontAlgn="base">
              <a:spcBef>
                <a:spcPct val="0"/>
              </a:spcBef>
              <a:spcAft>
                <a:spcPct val="0"/>
              </a:spcAft>
              <a:buNone/>
            </a:pPr>
            <a:r>
              <a:rPr lang="kk-KZ" sz="2600" dirty="0">
                <a:solidFill>
                  <a:schemeClr val="accent2">
                    <a:lumMod val="75000"/>
                  </a:schemeClr>
                </a:solidFill>
                <a:latin typeface="Calibri" panose="020F0502020204030204" pitchFamily="34" charset="0"/>
              </a:rPr>
              <a:t>(А. Августин, Ф. Аквинский</a:t>
            </a:r>
            <a:r>
              <a:rPr lang="kk-KZ" sz="2400" dirty="0">
                <a:solidFill>
                  <a:schemeClr val="accent2">
                    <a:lumMod val="75000"/>
                  </a:schemeClr>
                </a:solidFill>
                <a:latin typeface="Calibri" panose="020F0502020204030204" pitchFamily="34" charset="0"/>
              </a:rPr>
              <a:t>)</a:t>
            </a:r>
          </a:p>
          <a:p>
            <a:pPr marL="0" indent="0" algn="just" fontAlgn="base">
              <a:spcBef>
                <a:spcPct val="0"/>
              </a:spcBef>
              <a:spcAft>
                <a:spcPct val="0"/>
              </a:spcAft>
              <a:buNone/>
            </a:pPr>
            <a:r>
              <a:rPr lang="kk-KZ" sz="2400" dirty="0">
                <a:latin typeface="Calibri" panose="020F0502020204030204" pitchFamily="34" charset="0"/>
              </a:rPr>
              <a:t> </a:t>
            </a:r>
          </a:p>
          <a:p>
            <a:pPr>
              <a:buFont typeface="Wingdings" panose="05000000000000000000" pitchFamily="2" charset="2"/>
              <a:buChar char="Ø"/>
            </a:pPr>
            <a:r>
              <a:rPr lang="kk-KZ" sz="2200" dirty="0">
                <a:latin typeface="Calibri" panose="020F0502020204030204" pitchFamily="34" charset="0"/>
              </a:rPr>
              <a:t>мемлекет пен құқық Алланың әмірімен қалыптасып, дамып келеді деп түсіндіреді. </a:t>
            </a:r>
          </a:p>
          <a:p>
            <a:pPr>
              <a:buFont typeface="Wingdings" panose="05000000000000000000" pitchFamily="2" charset="2"/>
              <a:buChar char="Ø"/>
            </a:pPr>
            <a:r>
              <a:rPr lang="kk-KZ" sz="2200" dirty="0">
                <a:latin typeface="Calibri" panose="020F0502020204030204" pitchFamily="34" charset="0"/>
              </a:rPr>
              <a:t>Бұл теория дұрыс — бұрыс деуге болмайды. Мәселені дінмен бірге зерттеу керек. Себебі бұл теория адамдардың сенімі, иманы ретінде қалыптасқан ұғым, көне заманнан дамып, нығайып келеді. </a:t>
            </a:r>
          </a:p>
        </p:txBody>
      </p:sp>
      <p:sp>
        <p:nvSpPr>
          <p:cNvPr id="4" name="Объект 3"/>
          <p:cNvSpPr>
            <a:spLocks noGrp="1"/>
          </p:cNvSpPr>
          <p:nvPr>
            <p:ph sz="half" idx="2"/>
          </p:nvPr>
        </p:nvSpPr>
        <p:spPr>
          <a:xfrm>
            <a:off x="4648200" y="1700808"/>
            <a:ext cx="4038600" cy="4718304"/>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0" indent="0" algn="ctr" fontAlgn="base">
              <a:spcBef>
                <a:spcPct val="0"/>
              </a:spcBef>
              <a:spcAft>
                <a:spcPct val="0"/>
              </a:spcAft>
              <a:buNone/>
            </a:pPr>
            <a:r>
              <a:rPr lang="kk-KZ" sz="2400" b="1" dirty="0">
                <a:solidFill>
                  <a:schemeClr val="accent2">
                    <a:lumMod val="75000"/>
                  </a:schemeClr>
                </a:solidFill>
                <a:latin typeface="Calibri" panose="020F0502020204030204" pitchFamily="34" charset="0"/>
              </a:rPr>
              <a:t>Патриархтық теория</a:t>
            </a:r>
          </a:p>
          <a:p>
            <a:pPr marL="0" indent="0" algn="ctr" fontAlgn="base">
              <a:spcBef>
                <a:spcPct val="0"/>
              </a:spcBef>
              <a:spcAft>
                <a:spcPct val="0"/>
              </a:spcAft>
              <a:buNone/>
            </a:pPr>
            <a:r>
              <a:rPr lang="kk-KZ" sz="2400" dirty="0">
                <a:solidFill>
                  <a:schemeClr val="accent2">
                    <a:lumMod val="75000"/>
                  </a:schemeClr>
                </a:solidFill>
                <a:latin typeface="Calibri" panose="020F0502020204030204" pitchFamily="34" charset="0"/>
              </a:rPr>
              <a:t>(Р. Филмер)</a:t>
            </a:r>
          </a:p>
          <a:p>
            <a:endParaRPr lang="kk-KZ" sz="2000" dirty="0">
              <a:latin typeface="Calibri" panose="020F0502020204030204" pitchFamily="34" charset="0"/>
            </a:endParaRPr>
          </a:p>
          <a:p>
            <a:pPr>
              <a:buFont typeface="Wingdings" panose="05000000000000000000" pitchFamily="2" charset="2"/>
              <a:buChar char="Ø"/>
            </a:pPr>
            <a:r>
              <a:rPr lang="kk-KZ" sz="2200" dirty="0">
                <a:latin typeface="Calibri" panose="020F0502020204030204" pitchFamily="34" charset="0"/>
              </a:rPr>
              <a:t>Мемлекеттің пайда болуын рулардың тайпаға, тайпалардың одан үлкен қауымдастыққа, олардың одан әрі мемлекетке бірігуінен деп санайды.</a:t>
            </a:r>
            <a:endParaRPr lang="ru-RU" sz="2200" dirty="0">
              <a:latin typeface="Calibri" panose="020F0502020204030204" pitchFamily="34" charset="0"/>
            </a:endParaRPr>
          </a:p>
        </p:txBody>
      </p:sp>
    </p:spTree>
    <p:extLst>
      <p:ext uri="{BB962C8B-B14F-4D97-AF65-F5344CB8AC3E}">
        <p14:creationId xmlns:p14="http://schemas.microsoft.com/office/powerpoint/2010/main" val="2502945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800" b="1" dirty="0" smtClean="0"/>
              <a:t>7</a:t>
            </a:r>
            <a:r>
              <a:rPr lang="kk-KZ" sz="2800" b="1" dirty="0" smtClean="0"/>
              <a:t>.1 </a:t>
            </a:r>
            <a:r>
              <a:rPr lang="kk-KZ" sz="2800" b="1" dirty="0"/>
              <a:t>Мемлекет пайда болу теориялары</a:t>
            </a:r>
            <a:br>
              <a:rPr lang="kk-KZ" sz="2800" b="1" dirty="0"/>
            </a:br>
            <a:endParaRPr lang="ru-RU" sz="2800" dirty="0"/>
          </a:p>
        </p:txBody>
      </p:sp>
      <p:sp>
        <p:nvSpPr>
          <p:cNvPr id="3" name="Объект 2"/>
          <p:cNvSpPr>
            <a:spLocks noGrp="1"/>
          </p:cNvSpPr>
          <p:nvPr>
            <p:ph sz="half" idx="1"/>
          </p:nvPr>
        </p:nvSpPr>
        <p:spPr>
          <a:xfrm>
            <a:off x="457200" y="1673352"/>
            <a:ext cx="3682752" cy="3771872"/>
          </a:xfrm>
        </p:spPr>
        <p:style>
          <a:lnRef idx="1">
            <a:schemeClr val="accent2"/>
          </a:lnRef>
          <a:fillRef idx="2">
            <a:schemeClr val="accent2"/>
          </a:fillRef>
          <a:effectRef idx="1">
            <a:schemeClr val="accent2"/>
          </a:effectRef>
          <a:fontRef idx="minor">
            <a:schemeClr val="dk1"/>
          </a:fontRef>
        </p:style>
        <p:txBody>
          <a:bodyPr>
            <a:normAutofit fontScale="92500"/>
          </a:bodyPr>
          <a:lstStyle/>
          <a:p>
            <a:pPr marL="0" indent="0" algn="ctr" fontAlgn="base">
              <a:spcBef>
                <a:spcPct val="0"/>
              </a:spcBef>
              <a:spcAft>
                <a:spcPct val="0"/>
              </a:spcAft>
              <a:buNone/>
            </a:pPr>
            <a:r>
              <a:rPr lang="kk-KZ" b="1" dirty="0">
                <a:solidFill>
                  <a:schemeClr val="accent2">
                    <a:lumMod val="75000"/>
                  </a:schemeClr>
                </a:solidFill>
                <a:latin typeface="Calibri" panose="020F0502020204030204" pitchFamily="34" charset="0"/>
              </a:rPr>
              <a:t>Қоғамдық келісім теориясы </a:t>
            </a:r>
          </a:p>
          <a:p>
            <a:pPr marL="0" indent="0" algn="ctr" fontAlgn="base">
              <a:spcBef>
                <a:spcPct val="0"/>
              </a:spcBef>
              <a:spcAft>
                <a:spcPct val="0"/>
              </a:spcAft>
              <a:buNone/>
            </a:pPr>
            <a:r>
              <a:rPr lang="kk-KZ" dirty="0">
                <a:solidFill>
                  <a:schemeClr val="accent2">
                    <a:lumMod val="75000"/>
                  </a:schemeClr>
                </a:solidFill>
                <a:latin typeface="Calibri" panose="020F0502020204030204" pitchFamily="34" charset="0"/>
              </a:rPr>
              <a:t>(Т. Гоббс, Ж.Ж.Руссо)</a:t>
            </a:r>
          </a:p>
          <a:p>
            <a:pPr marL="0" indent="0">
              <a:buNone/>
            </a:pPr>
            <a:endParaRPr lang="kk-KZ" sz="2200" dirty="0">
              <a:latin typeface="Calibri" panose="020F0502020204030204" pitchFamily="34" charset="0"/>
            </a:endParaRPr>
          </a:p>
          <a:p>
            <a:pPr marL="0" indent="0">
              <a:buNone/>
            </a:pPr>
            <a:r>
              <a:rPr lang="kk-KZ" sz="2200" dirty="0">
                <a:latin typeface="Calibri" panose="020F0502020204030204" pitchFamily="34" charset="0"/>
              </a:rPr>
              <a:t>Мемлекет егеменді әмірші мен оның қол астындағы адамдарлың өзара келісімінің арқасында пайда болды деп түсіндіреді</a:t>
            </a:r>
            <a:endParaRPr lang="ru-RU" sz="2200" dirty="0">
              <a:latin typeface="Calibri" panose="020F0502020204030204" pitchFamily="34" charset="0"/>
            </a:endParaRPr>
          </a:p>
        </p:txBody>
      </p:sp>
      <p:sp>
        <p:nvSpPr>
          <p:cNvPr id="4" name="Объект 3"/>
          <p:cNvSpPr>
            <a:spLocks noGrp="1"/>
          </p:cNvSpPr>
          <p:nvPr>
            <p:ph sz="half" idx="2"/>
          </p:nvPr>
        </p:nvSpPr>
        <p:spPr>
          <a:xfrm>
            <a:off x="4932040" y="1673352"/>
            <a:ext cx="3754760" cy="3771872"/>
          </a:xfrm>
        </p:spPr>
        <p:style>
          <a:lnRef idx="1">
            <a:schemeClr val="accent2"/>
          </a:lnRef>
          <a:fillRef idx="2">
            <a:schemeClr val="accent2"/>
          </a:fillRef>
          <a:effectRef idx="1">
            <a:schemeClr val="accent2"/>
          </a:effectRef>
          <a:fontRef idx="minor">
            <a:schemeClr val="dk1"/>
          </a:fontRef>
        </p:style>
        <p:txBody>
          <a:bodyPr>
            <a:normAutofit fontScale="92500"/>
          </a:bodyPr>
          <a:lstStyle/>
          <a:p>
            <a:pPr marL="0" indent="0" algn="ctr" fontAlgn="base">
              <a:spcBef>
                <a:spcPct val="0"/>
              </a:spcBef>
              <a:spcAft>
                <a:spcPct val="0"/>
              </a:spcAft>
              <a:buNone/>
            </a:pPr>
            <a:r>
              <a:rPr lang="kk-KZ" b="1" dirty="0">
                <a:solidFill>
                  <a:schemeClr val="accent2">
                    <a:lumMod val="50000"/>
                  </a:schemeClr>
                </a:solidFill>
                <a:latin typeface="Calibri" panose="020F0502020204030204" pitchFamily="34" charset="0"/>
              </a:rPr>
              <a:t>«Зорлық жасау» теориясы</a:t>
            </a:r>
          </a:p>
          <a:p>
            <a:pPr marL="0" indent="0" algn="just" fontAlgn="base">
              <a:spcBef>
                <a:spcPct val="0"/>
              </a:spcBef>
              <a:spcAft>
                <a:spcPct val="0"/>
              </a:spcAft>
              <a:buNone/>
            </a:pPr>
            <a:r>
              <a:rPr lang="kk-KZ" dirty="0">
                <a:solidFill>
                  <a:schemeClr val="accent2">
                    <a:lumMod val="50000"/>
                  </a:schemeClr>
                </a:solidFill>
                <a:latin typeface="Calibri" panose="020F0502020204030204" pitchFamily="34" charset="0"/>
              </a:rPr>
              <a:t>(Е. Дюринг, К. Каутский)</a:t>
            </a:r>
          </a:p>
          <a:p>
            <a:pPr marL="0" indent="0">
              <a:buNone/>
            </a:pPr>
            <a:endParaRPr lang="kk-KZ" dirty="0"/>
          </a:p>
          <a:p>
            <a:pPr marL="0" indent="0">
              <a:buNone/>
            </a:pPr>
            <a:r>
              <a:rPr lang="kk-KZ" sz="2200" dirty="0">
                <a:latin typeface="Calibri" panose="020F0502020204030204" pitchFamily="34" charset="0"/>
              </a:rPr>
              <a:t>Мемлекет бір елді екінші елдің басып алуының нәтижесінде арадағы қатынастарды реттеу үшін пайда болды деп пайымдайды</a:t>
            </a:r>
            <a:endParaRPr lang="ru-RU" sz="2200" dirty="0">
              <a:latin typeface="Calibri" panose="020F0502020204030204" pitchFamily="34" charset="0"/>
            </a:endParaRPr>
          </a:p>
        </p:txBody>
      </p:sp>
    </p:spTree>
    <p:extLst>
      <p:ext uri="{BB962C8B-B14F-4D97-AF65-F5344CB8AC3E}">
        <p14:creationId xmlns:p14="http://schemas.microsoft.com/office/powerpoint/2010/main" val="17601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800" b="1" dirty="0" smtClean="0"/>
              <a:t>7</a:t>
            </a:r>
            <a:r>
              <a:rPr lang="kk-KZ" sz="2800" b="1" dirty="0" smtClean="0"/>
              <a:t>.1 </a:t>
            </a:r>
            <a:r>
              <a:rPr lang="kk-KZ" sz="2800" b="1" dirty="0"/>
              <a:t>Мемлекет пайда болу теориялары</a:t>
            </a:r>
            <a:endParaRPr lang="ru-RU" sz="2800" dirty="0"/>
          </a:p>
        </p:txBody>
      </p:sp>
      <p:sp>
        <p:nvSpPr>
          <p:cNvPr id="3" name="Объект 2"/>
          <p:cNvSpPr>
            <a:spLocks noGrp="1"/>
          </p:cNvSpPr>
          <p:nvPr>
            <p:ph sz="half" idx="1"/>
          </p:nvPr>
        </p:nvSpPr>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marL="0" indent="0" algn="ctr" fontAlgn="base">
              <a:spcBef>
                <a:spcPct val="0"/>
              </a:spcBef>
              <a:spcAft>
                <a:spcPct val="0"/>
              </a:spcAft>
              <a:buNone/>
            </a:pPr>
            <a:r>
              <a:rPr lang="kk-KZ" sz="3400" b="1" dirty="0">
                <a:solidFill>
                  <a:schemeClr val="accent2">
                    <a:lumMod val="50000"/>
                  </a:schemeClr>
                </a:solidFill>
                <a:latin typeface="Calibri" panose="020F0502020204030204" pitchFamily="34" charset="0"/>
              </a:rPr>
              <a:t>Географиялық теория</a:t>
            </a:r>
          </a:p>
          <a:p>
            <a:pPr marL="0" indent="0" algn="just" fontAlgn="base">
              <a:spcBef>
                <a:spcPct val="0"/>
              </a:spcBef>
              <a:spcAft>
                <a:spcPct val="0"/>
              </a:spcAft>
              <a:buNone/>
            </a:pPr>
            <a:r>
              <a:rPr lang="kk-KZ" sz="3400" b="1" dirty="0">
                <a:solidFill>
                  <a:schemeClr val="accent2">
                    <a:lumMod val="50000"/>
                  </a:schemeClr>
                </a:solidFill>
                <a:latin typeface="Calibri" panose="020F0502020204030204" pitchFamily="34" charset="0"/>
              </a:rPr>
              <a:t>(А. Ратцел, В. Соловьев,Б. Чичерин</a:t>
            </a:r>
            <a:r>
              <a:rPr lang="kk-KZ" dirty="0">
                <a:latin typeface="Calibri" panose="020F0502020204030204" pitchFamily="34" charset="0"/>
              </a:rPr>
              <a:t>) </a:t>
            </a:r>
          </a:p>
          <a:p>
            <a:pPr marL="0" indent="0">
              <a:buNone/>
            </a:pPr>
            <a:r>
              <a:rPr lang="ru-RU" dirty="0"/>
              <a:t/>
            </a:r>
            <a:br>
              <a:rPr lang="ru-RU" dirty="0"/>
            </a:br>
            <a:r>
              <a:rPr lang="kk-KZ" dirty="0">
                <a:latin typeface="Calibri" panose="020F0502020204030204" pitchFamily="34" charset="0"/>
              </a:rPr>
              <a:t>Әлемнің кейбір аймақтарында ауылшаруашылығы жасанды суарусыз мүмкін емес болғандығына ерекше назар аударады (мысалы, Ежелгі Египетте), сондықтан ирригациялық құрылыстар (бөгеттер, каналдар және т.б.) салу бойынша үлкен қоғамдық жұмыстар ұйымдастыру қажет болды. Ол үшін арнайы аппарат - мемлекет құрылды</a:t>
            </a:r>
            <a:r>
              <a:rPr lang="ru-RU" dirty="0"/>
              <a:t>.</a:t>
            </a:r>
          </a:p>
        </p:txBody>
      </p:sp>
      <p:sp>
        <p:nvSpPr>
          <p:cNvPr id="4" name="Объект 3"/>
          <p:cNvSpPr>
            <a:spLocks noGrp="1"/>
          </p:cNvSpPr>
          <p:nvPr>
            <p:ph sz="half" idx="2"/>
          </p:nvPr>
        </p:nvSpPr>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marL="0" indent="0" algn="ctr" fontAlgn="base">
              <a:spcBef>
                <a:spcPct val="0"/>
              </a:spcBef>
              <a:spcAft>
                <a:spcPct val="0"/>
              </a:spcAft>
              <a:buNone/>
            </a:pPr>
            <a:r>
              <a:rPr lang="kk-KZ" sz="3100" b="1" dirty="0">
                <a:solidFill>
                  <a:schemeClr val="accent2">
                    <a:lumMod val="50000"/>
                  </a:schemeClr>
                </a:solidFill>
                <a:latin typeface="Calibri" panose="020F0502020204030204" pitchFamily="34" charset="0"/>
              </a:rPr>
              <a:t>Психологиялық теория </a:t>
            </a:r>
          </a:p>
          <a:p>
            <a:pPr marL="0" indent="0" algn="ctr" fontAlgn="base">
              <a:spcBef>
                <a:spcPct val="0"/>
              </a:spcBef>
              <a:spcAft>
                <a:spcPct val="0"/>
              </a:spcAft>
              <a:buNone/>
            </a:pPr>
            <a:r>
              <a:rPr lang="kk-KZ" sz="3100" b="1" dirty="0">
                <a:solidFill>
                  <a:schemeClr val="accent2">
                    <a:lumMod val="50000"/>
                  </a:schemeClr>
                </a:solidFill>
                <a:latin typeface="Calibri" panose="020F0502020204030204" pitchFamily="34" charset="0"/>
              </a:rPr>
              <a:t>(Л. Петражицкий) </a:t>
            </a:r>
          </a:p>
          <a:p>
            <a:pPr marL="0" indent="0">
              <a:buNone/>
            </a:pPr>
            <a:r>
              <a:rPr lang="kk-KZ" sz="3100" b="1" dirty="0">
                <a:solidFill>
                  <a:schemeClr val="accent2">
                    <a:lumMod val="50000"/>
                  </a:schemeClr>
                </a:solidFill>
              </a:rPr>
              <a:t>  </a:t>
            </a:r>
          </a:p>
          <a:p>
            <a:pPr marL="0" indent="0">
              <a:buNone/>
            </a:pPr>
            <a:endParaRPr lang="kk-KZ" sz="2400" dirty="0"/>
          </a:p>
          <a:p>
            <a:pPr marL="0" indent="0">
              <a:lnSpc>
                <a:spcPct val="120000"/>
              </a:lnSpc>
              <a:spcBef>
                <a:spcPts val="0"/>
              </a:spcBef>
              <a:buNone/>
            </a:pPr>
            <a:r>
              <a:rPr lang="kk-KZ" dirty="0">
                <a:latin typeface="Calibri" panose="020F0502020204030204" pitchFamily="34" charset="0"/>
              </a:rPr>
              <a:t>Бұл теорияға сәйкес мемлекет қоғамның психологиялық белгілері бойынша бөлінуі нәтижесінде қалыптасты: кейбіреулері тек бағынуға және еліктеуге қабілетті, ал басқалары басқара алады.</a:t>
            </a:r>
            <a:endParaRPr lang="ru-RU" dirty="0">
              <a:latin typeface="Calibri" panose="020F0502020204030204" pitchFamily="34" charset="0"/>
            </a:endParaRPr>
          </a:p>
        </p:txBody>
      </p:sp>
    </p:spTree>
    <p:extLst>
      <p:ext uri="{BB962C8B-B14F-4D97-AF65-F5344CB8AC3E}">
        <p14:creationId xmlns:p14="http://schemas.microsoft.com/office/powerpoint/2010/main" val="777680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800" b="1" dirty="0" smtClean="0"/>
              <a:t>7</a:t>
            </a:r>
            <a:r>
              <a:rPr lang="kk-KZ" sz="2800" b="1" dirty="0" smtClean="0"/>
              <a:t>.1 </a:t>
            </a:r>
            <a:r>
              <a:rPr lang="kk-KZ" sz="2800" b="1" dirty="0"/>
              <a:t>Мемлекет пайда болу теориялары</a:t>
            </a:r>
            <a:endParaRPr lang="ru-RU" sz="2800" dirty="0"/>
          </a:p>
        </p:txBody>
      </p:sp>
      <p:sp>
        <p:nvSpPr>
          <p:cNvPr id="3" name="Объект 2"/>
          <p:cNvSpPr>
            <a:spLocks noGrp="1"/>
          </p:cNvSpPr>
          <p:nvPr>
            <p:ph sz="half" idx="1"/>
          </p:nvPr>
        </p:nvSpPr>
        <p:spPr/>
        <p:style>
          <a:lnRef idx="1">
            <a:schemeClr val="accent2"/>
          </a:lnRef>
          <a:fillRef idx="2">
            <a:schemeClr val="accent2"/>
          </a:fillRef>
          <a:effectRef idx="1">
            <a:schemeClr val="accent2"/>
          </a:effectRef>
          <a:fontRef idx="minor">
            <a:schemeClr val="dk1"/>
          </a:fontRef>
        </p:style>
        <p:txBody>
          <a:bodyPr/>
          <a:lstStyle/>
          <a:p>
            <a:pPr marL="0" indent="0" algn="ctr" fontAlgn="base">
              <a:spcBef>
                <a:spcPct val="0"/>
              </a:spcBef>
              <a:spcAft>
                <a:spcPct val="0"/>
              </a:spcAft>
              <a:buNone/>
            </a:pPr>
            <a:r>
              <a:rPr lang="kk-KZ" b="1" dirty="0">
                <a:solidFill>
                  <a:schemeClr val="accent2">
                    <a:lumMod val="50000"/>
                  </a:schemeClr>
                </a:solidFill>
                <a:latin typeface="Calibri" panose="020F0502020204030204" pitchFamily="34" charset="0"/>
              </a:rPr>
              <a:t>Марксистік теория</a:t>
            </a:r>
          </a:p>
          <a:p>
            <a:pPr marL="0" indent="0" algn="just" fontAlgn="base">
              <a:spcBef>
                <a:spcPct val="0"/>
              </a:spcBef>
              <a:spcAft>
                <a:spcPct val="0"/>
              </a:spcAft>
              <a:buNone/>
            </a:pPr>
            <a:r>
              <a:rPr lang="kk-KZ" dirty="0">
                <a:solidFill>
                  <a:schemeClr val="accent2">
                    <a:lumMod val="50000"/>
                  </a:schemeClr>
                </a:solidFill>
                <a:latin typeface="Calibri" panose="020F0502020204030204" pitchFamily="34" charset="0"/>
              </a:rPr>
              <a:t>(К. Маркс, Ф. Энгельс)</a:t>
            </a:r>
          </a:p>
          <a:p>
            <a:pPr marL="0" indent="0">
              <a:buNone/>
            </a:pPr>
            <a:endParaRPr lang="kk-KZ" sz="2200" dirty="0">
              <a:latin typeface="Calibri" panose="020F0502020204030204" pitchFamily="34" charset="0"/>
            </a:endParaRPr>
          </a:p>
          <a:p>
            <a:pPr marL="0" indent="0">
              <a:buNone/>
            </a:pPr>
            <a:r>
              <a:rPr lang="kk-KZ" sz="2200" dirty="0">
                <a:latin typeface="Calibri" panose="020F0502020204030204" pitchFamily="34" charset="0"/>
              </a:rPr>
              <a:t>Бұл теория мемлекеттің пайда болуын жеке меншік пен таптардың шығуымен байланыстырады. Ол экономика жағынана үстемдік етуші таптың саяси үстемдігін қамтамасыз ету үшін және таптардың қарсылығын басу үшін қажет деп санайды.</a:t>
            </a:r>
            <a:endParaRPr lang="ru-RU" sz="2200" dirty="0">
              <a:latin typeface="Calibri" panose="020F0502020204030204" pitchFamily="34" charset="0"/>
            </a:endParaRPr>
          </a:p>
        </p:txBody>
      </p:sp>
      <p:sp>
        <p:nvSpPr>
          <p:cNvPr id="4" name="Объект 3"/>
          <p:cNvSpPr>
            <a:spLocks noGrp="1"/>
          </p:cNvSpPr>
          <p:nvPr>
            <p:ph sz="half" idx="2"/>
          </p:nvPr>
        </p:nvSpPr>
        <p:spPr/>
        <p:style>
          <a:lnRef idx="1">
            <a:schemeClr val="accent2"/>
          </a:lnRef>
          <a:fillRef idx="2">
            <a:schemeClr val="accent2"/>
          </a:fillRef>
          <a:effectRef idx="1">
            <a:schemeClr val="accent2"/>
          </a:effectRef>
          <a:fontRef idx="minor">
            <a:schemeClr val="dk1"/>
          </a:fontRef>
        </p:style>
        <p:txBody>
          <a:bodyPr/>
          <a:lstStyle/>
          <a:p>
            <a:pPr marL="0" indent="0" algn="ctr" fontAlgn="base">
              <a:spcBef>
                <a:spcPct val="0"/>
              </a:spcBef>
              <a:spcAft>
                <a:spcPct val="0"/>
              </a:spcAft>
              <a:buNone/>
            </a:pPr>
            <a:r>
              <a:rPr lang="kk-KZ" b="1" dirty="0">
                <a:solidFill>
                  <a:schemeClr val="accent2">
                    <a:lumMod val="50000"/>
                  </a:schemeClr>
                </a:solidFill>
                <a:latin typeface="Calibri" panose="020F0502020204030204" pitchFamily="34" charset="0"/>
              </a:rPr>
              <a:t>Қазіргі шетелдік теориялар</a:t>
            </a:r>
          </a:p>
          <a:p>
            <a:pPr marL="0" indent="0" algn="ctr" fontAlgn="base">
              <a:spcBef>
                <a:spcPct val="0"/>
              </a:spcBef>
              <a:spcAft>
                <a:spcPct val="0"/>
              </a:spcAft>
              <a:buNone/>
            </a:pPr>
            <a:endParaRPr lang="kk-KZ" b="1" dirty="0">
              <a:solidFill>
                <a:schemeClr val="accent2">
                  <a:lumMod val="50000"/>
                </a:schemeClr>
              </a:solidFill>
              <a:latin typeface="Calibri" panose="020F0502020204030204" pitchFamily="34" charset="0"/>
            </a:endParaRPr>
          </a:p>
          <a:p>
            <a:pPr marL="0" indent="0" fontAlgn="base">
              <a:spcBef>
                <a:spcPct val="0"/>
              </a:spcBef>
              <a:spcAft>
                <a:spcPct val="0"/>
              </a:spcAft>
              <a:buNone/>
            </a:pPr>
            <a:r>
              <a:rPr lang="kk-KZ" sz="2200" dirty="0">
                <a:solidFill>
                  <a:schemeClr val="accent2">
                    <a:lumMod val="50000"/>
                  </a:schemeClr>
                </a:solidFill>
                <a:latin typeface="Calibri" panose="020F0502020204030204" pitchFamily="34" charset="0"/>
              </a:rPr>
              <a:t>Олар мемлекеттің мәні таптық күресті бітістіруде, татуластыруда деп санайды</a:t>
            </a:r>
            <a:r>
              <a:rPr lang="kk-KZ" sz="2200" b="1" dirty="0">
                <a:solidFill>
                  <a:schemeClr val="accent2">
                    <a:lumMod val="50000"/>
                  </a:schemeClr>
                </a:solidFill>
                <a:latin typeface="Calibri" panose="020F0502020204030204" pitchFamily="34" charset="0"/>
              </a:rPr>
              <a:t>.  </a:t>
            </a:r>
            <a:r>
              <a:rPr lang="kk-KZ" sz="2200" dirty="0">
                <a:solidFill>
                  <a:schemeClr val="accent2">
                    <a:lumMod val="50000"/>
                  </a:schemeClr>
                </a:solidFill>
                <a:latin typeface="Calibri" panose="020F0502020204030204" pitchFamily="34" charset="0"/>
              </a:rPr>
              <a:t>Оған барлық халықтың, ұлттың мүддесіне сай келетін қоғамдық тәртіпті жасайтын ұйым, құрал ретінде қарайды.</a:t>
            </a:r>
          </a:p>
        </p:txBody>
      </p:sp>
    </p:spTree>
    <p:extLst>
      <p:ext uri="{BB962C8B-B14F-4D97-AF65-F5344CB8AC3E}">
        <p14:creationId xmlns:p14="http://schemas.microsoft.com/office/powerpoint/2010/main" val="2023864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1825" y="431573"/>
            <a:ext cx="7632848" cy="523220"/>
          </a:xfrm>
          <a:prstGeom prst="rect">
            <a:avLst/>
          </a:prstGeom>
        </p:spPr>
        <p:txBody>
          <a:bodyPr wrap="square">
            <a:spAutoFit/>
          </a:bodyPr>
          <a:lstStyle/>
          <a:p>
            <a:pPr algn="ctr"/>
            <a:r>
              <a:rPr lang="en-US" sz="2800" b="1" dirty="0" smtClean="0"/>
              <a:t>7</a:t>
            </a:r>
            <a:r>
              <a:rPr lang="kk-KZ" sz="2800" b="1" dirty="0" smtClean="0"/>
              <a:t>.2 </a:t>
            </a:r>
            <a:r>
              <a:rPr lang="kk-KZ" sz="2800" b="1" dirty="0"/>
              <a:t>Мемлекеттің белгілері</a:t>
            </a:r>
            <a:endParaRPr lang="ru-RU" sz="2800" dirty="0"/>
          </a:p>
        </p:txBody>
      </p:sp>
      <p:sp>
        <p:nvSpPr>
          <p:cNvPr id="3" name="Прямоугольник 2"/>
          <p:cNvSpPr/>
          <p:nvPr/>
        </p:nvSpPr>
        <p:spPr>
          <a:xfrm>
            <a:off x="1043608" y="1124744"/>
            <a:ext cx="6840760" cy="352839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457200" indent="-457200" algn="ctr">
              <a:buAutoNum type="arabicPeriod"/>
            </a:pPr>
            <a:endParaRPr lang="kk-KZ" sz="2400" b="1" dirty="0">
              <a:latin typeface="Calibri" panose="020F0502020204030204" pitchFamily="34" charset="0"/>
            </a:endParaRPr>
          </a:p>
          <a:p>
            <a:pPr marL="457200" indent="-457200" algn="ctr">
              <a:buAutoNum type="arabicPeriod"/>
            </a:pPr>
            <a:endParaRPr lang="kk-KZ" sz="2400" b="1" dirty="0">
              <a:latin typeface="Calibri" panose="020F0502020204030204" pitchFamily="34" charset="0"/>
            </a:endParaRPr>
          </a:p>
          <a:p>
            <a:pPr marL="457200" indent="-457200" algn="ctr">
              <a:buAutoNum type="arabicPeriod"/>
            </a:pPr>
            <a:r>
              <a:rPr lang="kk-KZ" sz="2400" b="1" dirty="0">
                <a:solidFill>
                  <a:srgbClr val="C00000"/>
                </a:solidFill>
                <a:latin typeface="Calibri" panose="020F0502020204030204" pitchFamily="34" charset="0"/>
              </a:rPr>
              <a:t>Аумақтық-территориялық бөліну</a:t>
            </a:r>
            <a:endParaRPr lang="kk-KZ" sz="2400" dirty="0">
              <a:solidFill>
                <a:srgbClr val="C00000"/>
              </a:solidFill>
            </a:endParaRPr>
          </a:p>
          <a:p>
            <a:pPr algn="ctr"/>
            <a:r>
              <a:rPr lang="kk-KZ" sz="2400" dirty="0">
                <a:latin typeface="Calibri" panose="020F0502020204030204" pitchFamily="34" charset="0"/>
              </a:rPr>
              <a:t>Белгілі бір аумақтың - мемлекеттің юрисдикциясының болуы (сотты басқару және құқықтық мәселелерді шешу құқығы) оның аумақтық шекарасымен анықталады. Осы шекаралар шегінде мемлекеттің билігі қоғамның барлық мүшелеріне таралады (елдің азаматтығына ие адамдар да, жоқтар да);</a:t>
            </a:r>
            <a:endParaRPr lang="ru-RU" sz="2400" b="1" dirty="0">
              <a:latin typeface="Calibri" panose="020F0502020204030204" pitchFamily="34" charset="0"/>
            </a:endParaRPr>
          </a:p>
          <a:p>
            <a:pPr algn="ctr"/>
            <a:endParaRPr lang="kk-KZ" sz="2400" b="1" dirty="0">
              <a:latin typeface="Calibri" panose="020F0502020204030204"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869160"/>
            <a:ext cx="3333750" cy="187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272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01825" y="435856"/>
            <a:ext cx="7632848" cy="523220"/>
          </a:xfrm>
          <a:prstGeom prst="rect">
            <a:avLst/>
          </a:prstGeom>
        </p:spPr>
        <p:txBody>
          <a:bodyPr wrap="square">
            <a:spAutoFit/>
          </a:bodyPr>
          <a:lstStyle/>
          <a:p>
            <a:pPr algn="ctr"/>
            <a:r>
              <a:rPr lang="en-US" sz="2800" b="1" dirty="0" smtClean="0"/>
              <a:t>7</a:t>
            </a:r>
            <a:r>
              <a:rPr lang="kk-KZ" sz="2800" b="1" dirty="0" smtClean="0"/>
              <a:t>.2 </a:t>
            </a:r>
            <a:r>
              <a:rPr lang="kk-KZ" sz="2800" b="1" dirty="0"/>
              <a:t>Мемлекеттің белгілері</a:t>
            </a:r>
            <a:endParaRPr lang="ru-RU" sz="2800" dirty="0"/>
          </a:p>
        </p:txBody>
      </p:sp>
      <p:sp>
        <p:nvSpPr>
          <p:cNvPr id="4" name="Rectangle 3"/>
          <p:cNvSpPr>
            <a:spLocks noChangeArrowheads="1"/>
          </p:cNvSpPr>
          <p:nvPr/>
        </p:nvSpPr>
        <p:spPr bwMode="auto">
          <a:xfrm>
            <a:off x="929987" y="1124744"/>
            <a:ext cx="7164288" cy="3044431"/>
          </a:xfrm>
          <a:prstGeom prst="rect">
            <a:avLst/>
          </a:prstGeom>
          <a:ln/>
        </p:spPr>
        <p:style>
          <a:lnRef idx="1">
            <a:schemeClr val="accent1"/>
          </a:lnRef>
          <a:fillRef idx="2">
            <a:schemeClr val="accent1"/>
          </a:fillRef>
          <a:effectRef idx="1">
            <a:schemeClr val="accent1"/>
          </a:effectRef>
          <a:fontRef idx="minor">
            <a:schemeClr val="dk1"/>
          </a:fontRef>
        </p:style>
        <p:txBody>
          <a:bodyPr vert="horz" wrap="square" lIns="0" tIns="-12696" rIns="0" bIns="-12696" numCol="1" anchor="ctr" anchorCtr="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kk-KZ" altLang="ru-RU" sz="2100" b="0" i="0" u="none" strike="noStrike" cap="none" normalizeH="0" baseline="0" dirty="0">
                <a:ln>
                  <a:noFill/>
                </a:ln>
                <a:solidFill>
                  <a:srgbClr val="222222"/>
                </a:solidFill>
                <a:effectLst/>
                <a:latin typeface="inherit"/>
                <a:cs typeface="Arial" pitchFamily="34" charset="0"/>
              </a:rPr>
              <a:t>    </a:t>
            </a:r>
            <a:r>
              <a:rPr kumimoji="0" lang="kk-KZ" altLang="ru-RU" sz="2100" b="1" i="0" u="none" strike="noStrike" cap="none" normalizeH="0" baseline="0" dirty="0">
                <a:ln>
                  <a:noFill/>
                </a:ln>
                <a:solidFill>
                  <a:srgbClr val="C00000"/>
                </a:solidFill>
                <a:effectLst/>
                <a:latin typeface="inherit"/>
                <a:cs typeface="Arial" pitchFamily="34" charset="0"/>
              </a:rPr>
              <a:t>2. Ерекше</a:t>
            </a:r>
            <a:r>
              <a:rPr kumimoji="0" lang="kk-KZ" altLang="ru-RU" sz="2100" b="1" i="0" u="none" strike="noStrike" cap="none" normalizeH="0" dirty="0">
                <a:ln>
                  <a:noFill/>
                </a:ln>
                <a:solidFill>
                  <a:srgbClr val="C00000"/>
                </a:solidFill>
                <a:effectLst/>
                <a:latin typeface="inherit"/>
                <a:cs typeface="Arial" pitchFamily="34" charset="0"/>
              </a:rPr>
              <a:t> өкімет аппараты (жария билік)</a:t>
            </a:r>
          </a:p>
          <a:p>
            <a:pPr marL="0" marR="0" lvl="0" indent="0" algn="ctr" defTabSz="914400" rtl="0" eaLnBrk="1" fontAlgn="base" latinLnBrk="0" hangingPunct="1">
              <a:lnSpc>
                <a:spcPct val="150000"/>
              </a:lnSpc>
              <a:spcBef>
                <a:spcPct val="0"/>
              </a:spcBef>
              <a:spcAft>
                <a:spcPct val="0"/>
              </a:spcAft>
              <a:buClrTx/>
              <a:buSzTx/>
              <a:buFontTx/>
              <a:buNone/>
              <a:tabLst/>
            </a:pPr>
            <a:r>
              <a:rPr kumimoji="0" lang="kk-KZ" altLang="ru-RU" sz="2200" i="0" u="none" strike="noStrike" cap="none" normalizeH="0" baseline="0" dirty="0">
                <a:ln>
                  <a:noFill/>
                </a:ln>
                <a:solidFill>
                  <a:schemeClr val="tx1"/>
                </a:solidFill>
                <a:effectLst/>
                <a:latin typeface="Calibri" panose="020F0502020204030204" pitchFamily="34" charset="0"/>
                <a:cs typeface="Arial" pitchFamily="34" charset="0"/>
              </a:rPr>
              <a:t>Құлдық</a:t>
            </a:r>
            <a:r>
              <a:rPr kumimoji="0" lang="kk-KZ" altLang="ru-RU" sz="1800" i="0" u="none" strike="noStrike" cap="none" normalizeH="0" baseline="0" dirty="0">
                <a:ln>
                  <a:noFill/>
                </a:ln>
                <a:solidFill>
                  <a:schemeClr val="tx1"/>
                </a:solidFill>
                <a:effectLst/>
                <a:latin typeface="Arial" pitchFamily="34" charset="0"/>
                <a:cs typeface="Arial" pitchFamily="34" charset="0"/>
              </a:rPr>
              <a:t> дәуірінде</a:t>
            </a:r>
            <a:r>
              <a:rPr kumimoji="0" lang="kk-KZ" altLang="ru-RU" sz="1800" i="0" u="none" strike="noStrike" cap="none" normalizeH="0" dirty="0">
                <a:ln>
                  <a:noFill/>
                </a:ln>
                <a:solidFill>
                  <a:schemeClr val="tx1"/>
                </a:solidFill>
                <a:effectLst/>
                <a:latin typeface="Arial" pitchFamily="34" charset="0"/>
                <a:cs typeface="Arial" pitchFamily="34" charset="0"/>
              </a:rPr>
              <a:t> құл иеленушілер мен құлдардың арасында тап күресі күшейді. Аз ғана құл иеленушілерге мыңдаған құлдарды бағындырып ұстап тұру үшін бұқара халықтан бөлек, оның үстінен қарайтын айрықша өкімет аппараты керек болды.  Ол өзінің үстемдігін қарулы әскер, шенеуніктік аппарат, полиция, сот, барлау, шіркеу, баспасөз және т.б.  құралдары арқылы жүзеге асырды.</a:t>
            </a:r>
            <a:endParaRPr kumimoji="0" lang="kk-KZ" altLang="ru-RU" sz="1800" i="0" u="none" strike="noStrike" cap="none" normalizeH="0" baseline="0" dirty="0">
              <a:ln>
                <a:noFill/>
              </a:ln>
              <a:solidFill>
                <a:schemeClr val="tx1"/>
              </a:solidFill>
              <a:effectLst/>
              <a:latin typeface="Arial" pitchFamily="34" charset="0"/>
              <a:cs typeface="Arial" pitchFamily="34" charset="0"/>
            </a:endParaRPr>
          </a:p>
        </p:txBody>
      </p:sp>
      <p:pic>
        <p:nvPicPr>
          <p:cNvPr id="7172" name="Picture 4" descr="https://avestnik.kz/wp-content/uploads/2017/12/nezavisimosti.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509120"/>
            <a:ext cx="3384375" cy="1905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029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01825" y="431573"/>
            <a:ext cx="7632848" cy="523220"/>
          </a:xfrm>
          <a:prstGeom prst="rect">
            <a:avLst/>
          </a:prstGeom>
        </p:spPr>
        <p:txBody>
          <a:bodyPr wrap="square">
            <a:spAutoFit/>
          </a:bodyPr>
          <a:lstStyle/>
          <a:p>
            <a:pPr algn="ctr"/>
            <a:r>
              <a:rPr lang="en-US" sz="2800" b="1" dirty="0" smtClean="0"/>
              <a:t>7</a:t>
            </a:r>
            <a:r>
              <a:rPr lang="kk-KZ" sz="2800" b="1" dirty="0" smtClean="0"/>
              <a:t>.2 </a:t>
            </a:r>
            <a:r>
              <a:rPr lang="kk-KZ" sz="2800" b="1" dirty="0"/>
              <a:t>Мемлекеттің белгілері</a:t>
            </a:r>
            <a:endParaRPr lang="ru-RU" sz="2800" dirty="0"/>
          </a:p>
        </p:txBody>
      </p:sp>
      <p:sp>
        <p:nvSpPr>
          <p:cNvPr id="2" name="Rectangle 3"/>
          <p:cNvSpPr>
            <a:spLocks noChangeArrowheads="1"/>
          </p:cNvSpPr>
          <p:nvPr/>
        </p:nvSpPr>
        <p:spPr bwMode="auto">
          <a:xfrm>
            <a:off x="971600" y="1268760"/>
            <a:ext cx="7164288" cy="3159847"/>
          </a:xfrm>
          <a:prstGeom prst="rect">
            <a:avLst/>
          </a:prstGeom>
          <a:ln/>
        </p:spPr>
        <p:style>
          <a:lnRef idx="1">
            <a:schemeClr val="accent1"/>
          </a:lnRef>
          <a:fillRef idx="2">
            <a:schemeClr val="accent1"/>
          </a:fillRef>
          <a:effectRef idx="1">
            <a:schemeClr val="accent1"/>
          </a:effectRef>
          <a:fontRef idx="minor">
            <a:schemeClr val="dk1"/>
          </a:fontRef>
        </p:style>
        <p:txBody>
          <a:bodyPr vert="horz" wrap="square" lIns="0" tIns="-12696" rIns="0" bIns="-12696"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kk-KZ" altLang="ru-RU" sz="2100" b="0" i="0" u="none" strike="noStrike" cap="none" normalizeH="0" baseline="0" dirty="0">
                <a:ln>
                  <a:noFill/>
                </a:ln>
                <a:solidFill>
                  <a:srgbClr val="222222"/>
                </a:solidFill>
                <a:effectLst/>
                <a:latin typeface="inherit"/>
                <a:cs typeface="Arial" pitchFamily="34" charset="0"/>
              </a:rPr>
              <a:t>    </a:t>
            </a:r>
            <a:r>
              <a:rPr kumimoji="0" lang="kk-KZ" altLang="ru-RU" sz="2100" b="1" i="0" u="none" strike="noStrike" cap="none" normalizeH="0" baseline="0" dirty="0">
                <a:ln>
                  <a:noFill/>
                </a:ln>
                <a:solidFill>
                  <a:srgbClr val="C00000"/>
                </a:solidFill>
                <a:effectLst/>
                <a:latin typeface="inherit"/>
                <a:cs typeface="Arial" pitchFamily="34" charset="0"/>
              </a:rPr>
              <a:t>3. </a:t>
            </a:r>
            <a:r>
              <a:rPr lang="kk-KZ" altLang="ru-RU" sz="2100" b="1" dirty="0">
                <a:solidFill>
                  <a:srgbClr val="C00000"/>
                </a:solidFill>
                <a:latin typeface="inherit"/>
                <a:cs typeface="Arial" pitchFamily="34" charset="0"/>
              </a:rPr>
              <a:t>М</a:t>
            </a:r>
            <a:r>
              <a:rPr kumimoji="0" lang="kk-KZ" altLang="ru-RU" sz="2100" b="1" i="0" u="none" strike="noStrike" cap="none" normalizeH="0" baseline="0" dirty="0">
                <a:ln>
                  <a:noFill/>
                </a:ln>
                <a:solidFill>
                  <a:srgbClr val="C00000"/>
                </a:solidFill>
                <a:effectLst/>
                <a:latin typeface="inherit"/>
                <a:cs typeface="Arial" pitchFamily="34" charset="0"/>
              </a:rPr>
              <a:t>емлекеттің егемендігі</a:t>
            </a:r>
            <a:r>
              <a:rPr kumimoji="0" lang="kk-KZ" altLang="ru-RU" sz="2100" b="0" i="0" u="none" strike="noStrike" cap="none" normalizeH="0" baseline="0" dirty="0">
                <a:ln>
                  <a:noFill/>
                </a:ln>
                <a:solidFill>
                  <a:srgbClr val="C00000"/>
                </a:solidFill>
                <a:effectLst/>
                <a:latin typeface="inherit"/>
                <a:cs typeface="Arial" pitchFamily="34" charset="0"/>
              </a:rPr>
              <a:t> </a:t>
            </a:r>
            <a:r>
              <a:rPr kumimoji="0" lang="kk-KZ" altLang="ru-RU" sz="2100" b="0" i="0" u="none" strike="noStrike" cap="none" normalizeH="0" baseline="0" dirty="0">
                <a:ln>
                  <a:noFill/>
                </a:ln>
                <a:solidFill>
                  <a:srgbClr val="222222"/>
                </a:solidFill>
                <a:effectLst/>
                <a:latin typeface="inherit"/>
                <a:cs typeface="Arial" pitchFamily="34" charset="0"/>
              </a:rPr>
              <a:t>- мемлекет ішкі істер мен сыртқы саясатта толығымен тәуелсіз.</a:t>
            </a:r>
            <a:r>
              <a:rPr kumimoji="0" lang="kk-KZ" altLang="ru-RU" sz="2100" b="0" i="0" u="none" strike="noStrike" cap="none" normalizeH="0" dirty="0">
                <a:ln>
                  <a:noFill/>
                </a:ln>
                <a:solidFill>
                  <a:srgbClr val="222222"/>
                </a:solidFill>
                <a:effectLst/>
                <a:latin typeface="inherit"/>
                <a:cs typeface="Arial" pitchFamily="34" charset="0"/>
              </a:rPr>
              <a:t> Сондықтан ол бүкіл қоғам атынан ресми іс жүргізе алады. Өзінің аумағында барлық адамдарға, ұйымдар мен мекемелерге міндетті заңдар мен ережелерді шығаруға мемлекеттің ғана құқы бар</a:t>
            </a:r>
            <a:r>
              <a:rPr kumimoji="0" lang="kk-KZ" altLang="ru-RU" sz="600" b="0" i="0" u="none" strike="noStrike" cap="none" normalizeH="0" baseline="0" dirty="0">
                <a:ln>
                  <a:noFill/>
                </a:ln>
                <a:solidFill>
                  <a:schemeClr val="tx1"/>
                </a:solidFill>
                <a:effectLst/>
                <a:latin typeface="Arial" pitchFamily="34"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altLang="ru-RU" sz="1800" b="0" i="0" u="none" strike="noStrike" cap="none" normalizeH="0" baseline="0" dirty="0">
              <a:ln>
                <a:noFill/>
              </a:ln>
              <a:solidFill>
                <a:schemeClr val="tx1"/>
              </a:solidFill>
              <a:effectLst/>
              <a:latin typeface="Arial" pitchFamily="34" charset="0"/>
              <a:cs typeface="Arial" pitchFamily="34" charset="0"/>
            </a:endParaRPr>
          </a:p>
        </p:txBody>
      </p:sp>
      <p:pic>
        <p:nvPicPr>
          <p:cNvPr id="4101" name="Picture 5" descr="НЕЗАВИСИМОСТЬ. ХРОНИКА СОБЫТИЙ: В Казахстане состоялся первый Саммит первого общеазиатского совещани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9616" y="4581128"/>
            <a:ext cx="2877266" cy="1916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360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1825" y="435856"/>
            <a:ext cx="7632848" cy="523220"/>
          </a:xfrm>
          <a:prstGeom prst="rect">
            <a:avLst/>
          </a:prstGeom>
        </p:spPr>
        <p:txBody>
          <a:bodyPr wrap="square">
            <a:spAutoFit/>
          </a:bodyPr>
          <a:lstStyle/>
          <a:p>
            <a:pPr algn="ctr"/>
            <a:r>
              <a:rPr lang="en-US" sz="2800" b="1" dirty="0" smtClean="0"/>
              <a:t>7</a:t>
            </a:r>
            <a:r>
              <a:rPr lang="kk-KZ" sz="2800" b="1" dirty="0" smtClean="0"/>
              <a:t>.2 </a:t>
            </a:r>
            <a:r>
              <a:rPr lang="kk-KZ" sz="2800" b="1" dirty="0"/>
              <a:t>Мемлекеттің белгілері</a:t>
            </a:r>
            <a:endParaRPr lang="ru-RU" sz="2800" dirty="0"/>
          </a:p>
        </p:txBody>
      </p:sp>
      <p:sp>
        <p:nvSpPr>
          <p:cNvPr id="3" name="Rectangle 3"/>
          <p:cNvSpPr>
            <a:spLocks noChangeArrowheads="1"/>
          </p:cNvSpPr>
          <p:nvPr/>
        </p:nvSpPr>
        <p:spPr bwMode="auto">
          <a:xfrm>
            <a:off x="945138" y="1484784"/>
            <a:ext cx="7164288" cy="2005685"/>
          </a:xfrm>
          <a:prstGeom prst="rect">
            <a:avLst/>
          </a:prstGeom>
          <a:ln/>
        </p:spPr>
        <p:style>
          <a:lnRef idx="1">
            <a:schemeClr val="accent1"/>
          </a:lnRef>
          <a:fillRef idx="2">
            <a:schemeClr val="accent1"/>
          </a:fillRef>
          <a:effectRef idx="1">
            <a:schemeClr val="accent1"/>
          </a:effectRef>
          <a:fontRef idx="minor">
            <a:schemeClr val="dk1"/>
          </a:fontRef>
        </p:style>
        <p:txBody>
          <a:bodyPr vert="horz" wrap="square" lIns="0" tIns="-12696" rIns="0" bIns="-12696" numCol="1" anchor="ctr" anchorCtr="0" compatLnSpc="1">
            <a:prstTxWarp prst="textNoShape">
              <a:avLst/>
            </a:prstTxWarp>
            <a:spAutoFit/>
          </a:bodyPr>
          <a:lstStyle/>
          <a:p>
            <a:pPr lvl="0" algn="ctr" fontAlgn="base">
              <a:lnSpc>
                <a:spcPct val="150000"/>
              </a:lnSpc>
              <a:spcBef>
                <a:spcPct val="0"/>
              </a:spcBef>
              <a:spcAft>
                <a:spcPct val="0"/>
              </a:spcAft>
            </a:pPr>
            <a:r>
              <a:rPr kumimoji="0" lang="kk-KZ" altLang="ru-RU" sz="2100" b="0" i="0" u="none" strike="noStrike" cap="none" normalizeH="0" baseline="0" dirty="0">
                <a:ln>
                  <a:noFill/>
                </a:ln>
                <a:solidFill>
                  <a:srgbClr val="C00000"/>
                </a:solidFill>
                <a:effectLst/>
                <a:latin typeface="inherit"/>
                <a:cs typeface="Arial" pitchFamily="34" charset="0"/>
              </a:rPr>
              <a:t>   </a:t>
            </a:r>
            <a:r>
              <a:rPr kumimoji="0" lang="kk-KZ" altLang="ru-RU" sz="2200" b="0" i="0" u="none" strike="noStrike" cap="none" normalizeH="0" baseline="0" dirty="0">
                <a:ln>
                  <a:noFill/>
                </a:ln>
                <a:solidFill>
                  <a:srgbClr val="C00000"/>
                </a:solidFill>
                <a:effectLst/>
                <a:latin typeface="Calibri" panose="020F0502020204030204" pitchFamily="34" charset="0"/>
                <a:cs typeface="Arial" pitchFamily="34" charset="0"/>
              </a:rPr>
              <a:t> </a:t>
            </a:r>
            <a:r>
              <a:rPr kumimoji="0" lang="kk-KZ" altLang="ru-RU" sz="2200" b="1" i="0" u="none" strike="noStrike" cap="none" normalizeH="0" baseline="0" dirty="0">
                <a:ln>
                  <a:noFill/>
                </a:ln>
                <a:solidFill>
                  <a:srgbClr val="C00000"/>
                </a:solidFill>
                <a:effectLst/>
                <a:latin typeface="Calibri" panose="020F0502020204030204" pitchFamily="34" charset="0"/>
                <a:cs typeface="Arial" pitchFamily="34" charset="0"/>
              </a:rPr>
              <a:t>4. Ашық күш қолдану, зорлықпен еріксіз көндіру - </a:t>
            </a:r>
            <a:r>
              <a:rPr kumimoji="0" lang="kk-KZ" altLang="ru-RU" sz="2200" b="1" i="0" u="none" strike="noStrike" cap="none" normalizeH="0" baseline="0" dirty="0">
                <a:ln>
                  <a:noFill/>
                </a:ln>
                <a:solidFill>
                  <a:schemeClr val="tx1"/>
                </a:solidFill>
                <a:effectLst/>
                <a:latin typeface="Calibri" panose="020F0502020204030204" pitchFamily="34" charset="0"/>
                <a:cs typeface="Arial" pitchFamily="34" charset="0"/>
              </a:rPr>
              <a:t> </a:t>
            </a:r>
            <a:r>
              <a:rPr kumimoji="0" lang="kk-KZ" altLang="ru-RU" sz="2200" i="0" u="none" strike="noStrike" cap="none" normalizeH="0" baseline="0" dirty="0">
                <a:ln>
                  <a:noFill/>
                </a:ln>
                <a:solidFill>
                  <a:schemeClr val="tx1"/>
                </a:solidFill>
                <a:effectLst/>
                <a:latin typeface="Calibri" panose="020F0502020204030204" pitchFamily="34" charset="0"/>
                <a:cs typeface="Arial" pitchFamily="34" charset="0"/>
              </a:rPr>
              <a:t>қылмыс жасағандарды еркінен айырудан бастап, өлім жазасына дейін кесе алады. Оны орындауға арнайы</a:t>
            </a:r>
            <a:r>
              <a:rPr kumimoji="0" lang="kk-KZ" altLang="ru-RU" sz="2200" i="0" u="none" strike="noStrike" cap="none" normalizeH="0" dirty="0">
                <a:ln>
                  <a:noFill/>
                </a:ln>
                <a:solidFill>
                  <a:schemeClr val="tx1"/>
                </a:solidFill>
                <a:effectLst/>
                <a:latin typeface="Calibri" panose="020F0502020204030204" pitchFamily="34" charset="0"/>
                <a:cs typeface="Arial" pitchFamily="34" charset="0"/>
              </a:rPr>
              <a:t> </a:t>
            </a:r>
            <a:r>
              <a:rPr kumimoji="0" lang="kk-KZ" altLang="ru-RU" sz="2200" i="0" u="none" strike="noStrike" cap="none" normalizeH="0" baseline="0" dirty="0">
                <a:ln>
                  <a:noFill/>
                </a:ln>
                <a:solidFill>
                  <a:schemeClr val="tx1"/>
                </a:solidFill>
                <a:effectLst/>
                <a:latin typeface="Calibri" panose="020F0502020204030204" pitchFamily="34" charset="0"/>
                <a:cs typeface="Arial" pitchFamily="34" charset="0"/>
              </a:rPr>
              <a:t>құралдары (</a:t>
            </a:r>
            <a:r>
              <a:rPr lang="kk-KZ" altLang="ru-RU" sz="2200" dirty="0">
                <a:solidFill>
                  <a:schemeClr val="tx1"/>
                </a:solidFill>
                <a:latin typeface="Calibri" panose="020F0502020204030204" pitchFamily="34" charset="0"/>
                <a:cs typeface="Arial" pitchFamily="34" charset="0"/>
              </a:rPr>
              <a:t>қарулы әскер, полиция, сот</a:t>
            </a:r>
            <a:r>
              <a:rPr kumimoji="0" lang="kk-KZ" altLang="ru-RU" sz="2200" i="0" u="none" strike="noStrike" cap="none" normalizeH="0" baseline="0" dirty="0">
                <a:ln>
                  <a:noFill/>
                </a:ln>
                <a:solidFill>
                  <a:schemeClr val="tx1"/>
                </a:solidFill>
                <a:effectLst/>
                <a:latin typeface="Calibri" panose="020F0502020204030204" pitchFamily="34" charset="0"/>
                <a:cs typeface="Arial" pitchFamily="34" charset="0"/>
              </a:rPr>
              <a:t>)  бар.</a:t>
            </a:r>
            <a:r>
              <a:rPr kumimoji="0" lang="kk-KZ" altLang="ru-RU" sz="2200" i="0" u="none" strike="noStrike" cap="none" normalizeH="0" baseline="0" dirty="0">
                <a:ln>
                  <a:noFill/>
                </a:ln>
                <a:solidFill>
                  <a:srgbClr val="C00000"/>
                </a:solidFill>
                <a:effectLst/>
                <a:latin typeface="Calibri" panose="020F0502020204030204" pitchFamily="34" charset="0"/>
                <a:cs typeface="Arial" pitchFamily="34" charset="0"/>
              </a:rPr>
              <a:t> </a:t>
            </a:r>
          </a:p>
        </p:txBody>
      </p:sp>
      <p:pic>
        <p:nvPicPr>
          <p:cNvPr id="8194" name="Picture 2" descr="Қарулы Күштер – ел қорған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4077072"/>
            <a:ext cx="226542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Туристік полиция құрылды"/>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41422" y="4077072"/>
            <a:ext cx="2171720" cy="1445401"/>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Жоғарғы соттың судьясы лауазымына кандидат іріктеуде қазақстандықтардың пікірі ескеріледі"/>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65003" y="4043688"/>
            <a:ext cx="2219564" cy="1478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3040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1825" y="435856"/>
            <a:ext cx="7632848" cy="523220"/>
          </a:xfrm>
          <a:prstGeom prst="rect">
            <a:avLst/>
          </a:prstGeom>
        </p:spPr>
        <p:txBody>
          <a:bodyPr wrap="square">
            <a:spAutoFit/>
          </a:bodyPr>
          <a:lstStyle/>
          <a:p>
            <a:pPr algn="ctr"/>
            <a:r>
              <a:rPr lang="en-US" sz="2800" b="1" dirty="0" smtClean="0"/>
              <a:t>7</a:t>
            </a:r>
            <a:r>
              <a:rPr lang="kk-KZ" sz="2800" b="1" dirty="0" smtClean="0"/>
              <a:t>.2 </a:t>
            </a:r>
            <a:r>
              <a:rPr lang="kk-KZ" sz="2800" b="1" dirty="0"/>
              <a:t>Мемлекеттің белгілері</a:t>
            </a:r>
            <a:endParaRPr lang="ru-RU" sz="2800" dirty="0"/>
          </a:p>
        </p:txBody>
      </p:sp>
      <p:sp>
        <p:nvSpPr>
          <p:cNvPr id="3" name="Rectangle 3"/>
          <p:cNvSpPr>
            <a:spLocks noChangeArrowheads="1"/>
          </p:cNvSpPr>
          <p:nvPr/>
        </p:nvSpPr>
        <p:spPr bwMode="auto">
          <a:xfrm>
            <a:off x="945138" y="1738699"/>
            <a:ext cx="7164288" cy="1497854"/>
          </a:xfrm>
          <a:prstGeom prst="rect">
            <a:avLst/>
          </a:prstGeom>
          <a:ln/>
        </p:spPr>
        <p:style>
          <a:lnRef idx="1">
            <a:schemeClr val="accent1"/>
          </a:lnRef>
          <a:fillRef idx="2">
            <a:schemeClr val="accent1"/>
          </a:fillRef>
          <a:effectRef idx="1">
            <a:schemeClr val="accent1"/>
          </a:effectRef>
          <a:fontRef idx="minor">
            <a:schemeClr val="dk1"/>
          </a:fontRef>
        </p:style>
        <p:txBody>
          <a:bodyPr vert="horz" wrap="square" lIns="0" tIns="-12696" rIns="0" bIns="-12696" numCol="1" anchor="ctr" anchorCtr="0" compatLnSpc="1">
            <a:prstTxWarp prst="textNoShape">
              <a:avLst/>
            </a:prstTxWarp>
            <a:spAutoFit/>
          </a:bodyPr>
          <a:lstStyle/>
          <a:p>
            <a:pPr lvl="0" algn="ctr" fontAlgn="base">
              <a:lnSpc>
                <a:spcPct val="150000"/>
              </a:lnSpc>
              <a:spcBef>
                <a:spcPct val="0"/>
              </a:spcBef>
              <a:spcAft>
                <a:spcPct val="0"/>
              </a:spcAft>
            </a:pPr>
            <a:r>
              <a:rPr kumimoji="0" lang="kk-KZ" altLang="ru-RU" sz="2100" b="0" i="0" u="none" strike="noStrike" cap="none" normalizeH="0" baseline="0" dirty="0">
                <a:ln>
                  <a:noFill/>
                </a:ln>
                <a:solidFill>
                  <a:srgbClr val="C00000"/>
                </a:solidFill>
                <a:effectLst/>
                <a:latin typeface="inherit"/>
                <a:cs typeface="Arial" pitchFamily="34" charset="0"/>
              </a:rPr>
              <a:t>   </a:t>
            </a:r>
            <a:r>
              <a:rPr kumimoji="0" lang="kk-KZ" altLang="ru-RU" sz="2200" b="0" i="0" u="none" strike="noStrike" cap="none" normalizeH="0" baseline="0" dirty="0">
                <a:ln>
                  <a:noFill/>
                </a:ln>
                <a:solidFill>
                  <a:srgbClr val="C00000"/>
                </a:solidFill>
                <a:effectLst/>
                <a:latin typeface="Calibri" panose="020F0502020204030204" pitchFamily="34" charset="0"/>
                <a:cs typeface="Arial" pitchFamily="34" charset="0"/>
              </a:rPr>
              <a:t> </a:t>
            </a:r>
            <a:r>
              <a:rPr kumimoji="0" lang="kk-KZ" altLang="ru-RU" sz="2200" b="1" i="0" u="none" strike="noStrike" cap="none" normalizeH="0" baseline="0" dirty="0">
                <a:ln>
                  <a:noFill/>
                </a:ln>
                <a:solidFill>
                  <a:srgbClr val="C00000"/>
                </a:solidFill>
                <a:effectLst/>
                <a:latin typeface="Calibri" panose="020F0502020204030204" pitchFamily="34" charset="0"/>
                <a:cs typeface="Arial" pitchFamily="34" charset="0"/>
              </a:rPr>
              <a:t>5. </a:t>
            </a:r>
            <a:r>
              <a:rPr lang="kk-KZ" altLang="ru-RU" sz="2200" b="1" dirty="0">
                <a:solidFill>
                  <a:srgbClr val="C00000"/>
                </a:solidFill>
                <a:latin typeface="Calibri" panose="020F0502020204030204" pitchFamily="34" charset="0"/>
                <a:cs typeface="Arial" pitchFamily="34" charset="0"/>
              </a:rPr>
              <a:t>С</a:t>
            </a:r>
            <a:r>
              <a:rPr kumimoji="0" lang="kk-KZ" altLang="ru-RU" sz="2200" b="1" i="0" u="none" strike="noStrike" cap="none" normalizeH="0" baseline="0" dirty="0">
                <a:ln>
                  <a:noFill/>
                </a:ln>
                <a:solidFill>
                  <a:srgbClr val="C00000"/>
                </a:solidFill>
                <a:effectLst/>
                <a:latin typeface="Calibri" panose="020F0502020204030204" pitchFamily="34" charset="0"/>
                <a:cs typeface="Arial" pitchFamily="34" charset="0"/>
              </a:rPr>
              <a:t>алық салу – </a:t>
            </a:r>
            <a:r>
              <a:rPr kumimoji="0" lang="kk-KZ" altLang="ru-RU" sz="2200" i="0" u="none" strike="noStrike" cap="none" normalizeH="0" baseline="0" dirty="0">
                <a:ln>
                  <a:noFill/>
                </a:ln>
                <a:solidFill>
                  <a:schemeClr val="tx1"/>
                </a:solidFill>
                <a:effectLst/>
                <a:latin typeface="Calibri" panose="020F0502020204030204" pitchFamily="34" charset="0"/>
                <a:cs typeface="Arial" pitchFamily="34" charset="0"/>
              </a:rPr>
              <a:t>орасан зор мемлекеттік аппаратты ұстау үшін халықтан салық алынады. Қазынаның</a:t>
            </a:r>
            <a:r>
              <a:rPr kumimoji="0" lang="kk-KZ" altLang="ru-RU" sz="2200" i="0" u="none" strike="noStrike" cap="none" normalizeH="0" dirty="0">
                <a:ln>
                  <a:noFill/>
                </a:ln>
                <a:solidFill>
                  <a:schemeClr val="tx1"/>
                </a:solidFill>
                <a:effectLst/>
                <a:latin typeface="Calibri" panose="020F0502020204030204" pitchFamily="34" charset="0"/>
                <a:cs typeface="Arial" pitchFamily="34" charset="0"/>
              </a:rPr>
              <a:t> тапшылығын толтыру үшін заем шығарады</a:t>
            </a:r>
            <a:endParaRPr kumimoji="0" lang="kk-KZ" altLang="ru-RU" sz="2200" i="0" u="none" strike="noStrike" cap="none" normalizeH="0" baseline="0" dirty="0">
              <a:ln>
                <a:noFill/>
              </a:ln>
              <a:solidFill>
                <a:srgbClr val="C00000"/>
              </a:solidFill>
              <a:effectLst/>
              <a:latin typeface="Calibri" panose="020F0502020204030204" pitchFamily="34" charset="0"/>
              <a:cs typeface="Arial" pitchFamily="34" charset="0"/>
            </a:endParaRPr>
          </a:p>
        </p:txBody>
      </p:sp>
      <p:pic>
        <p:nvPicPr>
          <p:cNvPr id="9218" name="Picture 2" descr="Салық жүйесі: Қазақстандықтар қашан және қандай салықтарды төлеуі тиіс -  Қазақстан жаңалықтары | STAN.KZ"/>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6021" y="3789040"/>
            <a:ext cx="4104456" cy="2308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836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1825" y="435856"/>
            <a:ext cx="7632848" cy="523220"/>
          </a:xfrm>
          <a:prstGeom prst="rect">
            <a:avLst/>
          </a:prstGeom>
        </p:spPr>
        <p:txBody>
          <a:bodyPr wrap="square">
            <a:spAutoFit/>
          </a:bodyPr>
          <a:lstStyle/>
          <a:p>
            <a:pPr algn="ctr"/>
            <a:r>
              <a:rPr lang="en-US" sz="2800" b="1" dirty="0" smtClean="0"/>
              <a:t>7</a:t>
            </a:r>
            <a:r>
              <a:rPr lang="kk-KZ" sz="2800" b="1" dirty="0" smtClean="0"/>
              <a:t>.2 </a:t>
            </a:r>
            <a:r>
              <a:rPr lang="kk-KZ" sz="2800" b="1" dirty="0"/>
              <a:t>Мемлекеттің белгілері</a:t>
            </a:r>
            <a:endParaRPr lang="ru-RU" sz="2800" dirty="0"/>
          </a:p>
        </p:txBody>
      </p:sp>
      <p:sp>
        <p:nvSpPr>
          <p:cNvPr id="3" name="Rectangle 3"/>
          <p:cNvSpPr>
            <a:spLocks noChangeArrowheads="1"/>
          </p:cNvSpPr>
          <p:nvPr/>
        </p:nvSpPr>
        <p:spPr bwMode="auto">
          <a:xfrm>
            <a:off x="945138" y="1230870"/>
            <a:ext cx="7164288" cy="2513517"/>
          </a:xfrm>
          <a:prstGeom prst="rect">
            <a:avLst/>
          </a:prstGeom>
          <a:ln/>
        </p:spPr>
        <p:style>
          <a:lnRef idx="1">
            <a:schemeClr val="accent1"/>
          </a:lnRef>
          <a:fillRef idx="2">
            <a:schemeClr val="accent1"/>
          </a:fillRef>
          <a:effectRef idx="1">
            <a:schemeClr val="accent1"/>
          </a:effectRef>
          <a:fontRef idx="minor">
            <a:schemeClr val="dk1"/>
          </a:fontRef>
        </p:style>
        <p:txBody>
          <a:bodyPr vert="horz" wrap="square" lIns="0" tIns="-12696" rIns="0" bIns="-12696" numCol="1" anchor="ctr" anchorCtr="0" compatLnSpc="1">
            <a:prstTxWarp prst="textNoShape">
              <a:avLst/>
            </a:prstTxWarp>
            <a:spAutoFit/>
          </a:bodyPr>
          <a:lstStyle/>
          <a:p>
            <a:pPr lvl="0" algn="ctr" fontAlgn="base">
              <a:lnSpc>
                <a:spcPct val="150000"/>
              </a:lnSpc>
              <a:spcBef>
                <a:spcPct val="0"/>
              </a:spcBef>
              <a:spcAft>
                <a:spcPct val="0"/>
              </a:spcAft>
            </a:pPr>
            <a:r>
              <a:rPr kumimoji="0" lang="kk-KZ" altLang="ru-RU" sz="2100" b="0" i="0" u="none" strike="noStrike" cap="none" normalizeH="0" baseline="0" dirty="0">
                <a:ln>
                  <a:noFill/>
                </a:ln>
                <a:solidFill>
                  <a:srgbClr val="C00000"/>
                </a:solidFill>
                <a:effectLst/>
                <a:latin typeface="inherit"/>
                <a:cs typeface="Arial" pitchFamily="34" charset="0"/>
              </a:rPr>
              <a:t>   </a:t>
            </a:r>
            <a:r>
              <a:rPr kumimoji="0" lang="kk-KZ" altLang="ru-RU" sz="2200" b="0" i="0" u="none" strike="noStrike" cap="none" normalizeH="0" baseline="0" dirty="0">
                <a:ln>
                  <a:noFill/>
                </a:ln>
                <a:solidFill>
                  <a:srgbClr val="C00000"/>
                </a:solidFill>
                <a:effectLst/>
                <a:latin typeface="Calibri" panose="020F0502020204030204" pitchFamily="34" charset="0"/>
                <a:cs typeface="Arial" pitchFamily="34" charset="0"/>
              </a:rPr>
              <a:t> </a:t>
            </a:r>
            <a:r>
              <a:rPr kumimoji="0" lang="kk-KZ" altLang="ru-RU" sz="2200" b="1" i="0" u="none" strike="noStrike" cap="none" normalizeH="0" baseline="0" dirty="0">
                <a:ln>
                  <a:noFill/>
                </a:ln>
                <a:solidFill>
                  <a:srgbClr val="C00000"/>
                </a:solidFill>
                <a:effectLst/>
                <a:latin typeface="Calibri" panose="020F0502020204030204" pitchFamily="34" charset="0"/>
                <a:cs typeface="Arial" pitchFamily="34" charset="0"/>
              </a:rPr>
              <a:t>6. </a:t>
            </a:r>
            <a:r>
              <a:rPr lang="kk-KZ" altLang="ru-RU" sz="2200" b="1" dirty="0">
                <a:solidFill>
                  <a:srgbClr val="C00000"/>
                </a:solidFill>
                <a:latin typeface="Calibri" panose="020F0502020204030204" pitchFamily="34" charset="0"/>
                <a:cs typeface="Arial" pitchFamily="34" charset="0"/>
              </a:rPr>
              <a:t>Мемлекеттің міндетті түрде мүшесі, азаматы болу</a:t>
            </a:r>
            <a:r>
              <a:rPr kumimoji="0" lang="kk-KZ" altLang="ru-RU" sz="2200" b="1" i="0" u="none" strike="noStrike" cap="none" normalizeH="0" baseline="0" dirty="0">
                <a:ln>
                  <a:noFill/>
                </a:ln>
                <a:solidFill>
                  <a:srgbClr val="C00000"/>
                </a:solidFill>
                <a:effectLst/>
                <a:latin typeface="Calibri" panose="020F0502020204030204" pitchFamily="34" charset="0"/>
                <a:cs typeface="Arial" pitchFamily="34" charset="0"/>
              </a:rPr>
              <a:t>– </a:t>
            </a:r>
          </a:p>
          <a:p>
            <a:pPr lvl="0" algn="ctr" fontAlgn="base">
              <a:lnSpc>
                <a:spcPct val="150000"/>
              </a:lnSpc>
              <a:spcBef>
                <a:spcPct val="0"/>
              </a:spcBef>
              <a:spcAft>
                <a:spcPct val="0"/>
              </a:spcAft>
            </a:pPr>
            <a:r>
              <a:rPr lang="kk-KZ" altLang="ru-RU" sz="2200" dirty="0">
                <a:solidFill>
                  <a:schemeClr val="tx1"/>
                </a:solidFill>
                <a:latin typeface="Calibri" panose="020F0502020204030204" pitchFamily="34" charset="0"/>
                <a:cs typeface="Arial" pitchFamily="34" charset="0"/>
              </a:rPr>
              <a:t>Жалпы мемлекет болу үшін оның өз аумағында (жерінде) тұратын халқы болуы керек. Ол халық бірұлтты немесе көпұлтты болуы мүмкін. Халықсыз мемлекет болмайды, бірақ мемлекетсіз халық болуы мүмкін (ұйғыр, курд т.б.)</a:t>
            </a:r>
            <a:endParaRPr kumimoji="0" lang="kk-KZ" altLang="ru-RU" sz="2200" i="0" u="none" strike="noStrike" cap="none" normalizeH="0" baseline="0" dirty="0">
              <a:ln>
                <a:noFill/>
              </a:ln>
              <a:solidFill>
                <a:schemeClr val="tx1"/>
              </a:solidFill>
              <a:effectLst/>
              <a:latin typeface="Calibri" panose="020F0502020204030204" pitchFamily="34" charset="0"/>
              <a:cs typeface="Arial" pitchFamily="34"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5003" y="4005064"/>
            <a:ext cx="3964557" cy="2238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0288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476671"/>
            <a:ext cx="576064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400" b="1" dirty="0" smtClean="0"/>
              <a:t>7</a:t>
            </a:r>
            <a:r>
              <a:rPr lang="kk-KZ" sz="2400" b="1" dirty="0" smtClean="0"/>
              <a:t>.2 </a:t>
            </a:r>
            <a:r>
              <a:rPr lang="kk-KZ" sz="2400" b="1" dirty="0"/>
              <a:t>Мемлекеттер  типологиясы</a:t>
            </a:r>
          </a:p>
        </p:txBody>
      </p:sp>
      <p:sp>
        <p:nvSpPr>
          <p:cNvPr id="3" name="Прямоугольник 2"/>
          <p:cNvSpPr/>
          <p:nvPr/>
        </p:nvSpPr>
        <p:spPr>
          <a:xfrm>
            <a:off x="723382" y="1340768"/>
            <a:ext cx="1080120" cy="72007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a:latin typeface="Calibri" panose="020F0502020204030204" pitchFamily="34" charset="0"/>
              </a:rPr>
              <a:t>Билік түрі</a:t>
            </a:r>
            <a:endParaRPr lang="ru-RU" dirty="0">
              <a:latin typeface="Calibri" panose="020F0502020204030204" pitchFamily="34" charset="0"/>
            </a:endParaRPr>
          </a:p>
        </p:txBody>
      </p:sp>
      <p:sp>
        <p:nvSpPr>
          <p:cNvPr id="4" name="Прямоугольник 3"/>
          <p:cNvSpPr/>
          <p:nvPr/>
        </p:nvSpPr>
        <p:spPr>
          <a:xfrm>
            <a:off x="723382" y="2493331"/>
            <a:ext cx="1080120" cy="7247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latin typeface="Calibri" panose="020F0502020204030204" pitchFamily="34" charset="0"/>
              </a:rPr>
              <a:t>Басым қызметі</a:t>
            </a:r>
            <a:endParaRPr lang="ru-RU" dirty="0">
              <a:latin typeface="Calibri" panose="020F0502020204030204" pitchFamily="34" charset="0"/>
            </a:endParaRPr>
          </a:p>
        </p:txBody>
      </p:sp>
      <p:sp>
        <p:nvSpPr>
          <p:cNvPr id="5" name="Прямоугольник 4"/>
          <p:cNvSpPr/>
          <p:nvPr/>
        </p:nvSpPr>
        <p:spPr>
          <a:xfrm>
            <a:off x="723382" y="3552180"/>
            <a:ext cx="1368152" cy="79679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dirty="0">
                <a:latin typeface="Calibri" panose="020F0502020204030204" pitchFamily="34" charset="0"/>
              </a:rPr>
              <a:t>Әкімшілік-аумақтық құрылымы</a:t>
            </a:r>
            <a:endParaRPr lang="ru-RU" dirty="0">
              <a:latin typeface="Calibri" panose="020F0502020204030204" pitchFamily="34" charset="0"/>
            </a:endParaRPr>
          </a:p>
        </p:txBody>
      </p:sp>
      <p:sp>
        <p:nvSpPr>
          <p:cNvPr id="6" name="Прямоугольник 5"/>
          <p:cNvSpPr/>
          <p:nvPr/>
        </p:nvSpPr>
        <p:spPr>
          <a:xfrm>
            <a:off x="723382" y="4634334"/>
            <a:ext cx="1148026" cy="64807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kk-KZ" dirty="0">
                <a:latin typeface="Calibri" panose="020F0502020204030204" pitchFamily="34" charset="0"/>
              </a:rPr>
              <a:t>Саяси режим</a:t>
            </a:r>
            <a:endParaRPr lang="ru-RU" dirty="0">
              <a:latin typeface="Calibri" panose="020F0502020204030204" pitchFamily="34" charset="0"/>
            </a:endParaRPr>
          </a:p>
        </p:txBody>
      </p:sp>
      <p:sp>
        <p:nvSpPr>
          <p:cNvPr id="7" name="Прямоугольник 6"/>
          <p:cNvSpPr/>
          <p:nvPr/>
        </p:nvSpPr>
        <p:spPr>
          <a:xfrm>
            <a:off x="723382" y="5589240"/>
            <a:ext cx="1688378" cy="79679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k-KZ" dirty="0">
                <a:latin typeface="Calibri" panose="020F0502020204030204" pitchFamily="34" charset="0"/>
              </a:rPr>
              <a:t>Әлеуметтік-экономикалық мәні</a:t>
            </a:r>
            <a:endParaRPr lang="ru-RU" dirty="0">
              <a:latin typeface="Calibri" panose="020F0502020204030204" pitchFamily="34" charset="0"/>
            </a:endParaRPr>
          </a:p>
        </p:txBody>
      </p:sp>
      <p:sp>
        <p:nvSpPr>
          <p:cNvPr id="8" name="Прямоугольник 7"/>
          <p:cNvSpPr/>
          <p:nvPr/>
        </p:nvSpPr>
        <p:spPr>
          <a:xfrm>
            <a:off x="5412061" y="1308345"/>
            <a:ext cx="2550918" cy="76012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a:latin typeface="Calibri" panose="020F0502020204030204" pitchFamily="34" charset="0"/>
              </a:rPr>
              <a:t>Республика:</a:t>
            </a:r>
          </a:p>
          <a:p>
            <a:pPr marL="285750" indent="-285750" algn="ctr">
              <a:buFont typeface="Arial" panose="020B0604020202020204" pitchFamily="34" charset="0"/>
              <a:buChar char="•"/>
            </a:pPr>
            <a:r>
              <a:rPr lang="kk-KZ" dirty="0">
                <a:latin typeface="Calibri" panose="020F0502020204030204" pitchFamily="34" charset="0"/>
              </a:rPr>
              <a:t>Президенттік;</a:t>
            </a:r>
          </a:p>
          <a:p>
            <a:pPr marL="285750" indent="-285750" algn="ctr">
              <a:buFont typeface="Arial" panose="020B0604020202020204" pitchFamily="34" charset="0"/>
              <a:buChar char="•"/>
            </a:pPr>
            <a:r>
              <a:rPr lang="kk-KZ" dirty="0">
                <a:latin typeface="Calibri" panose="020F0502020204030204" pitchFamily="34" charset="0"/>
              </a:rPr>
              <a:t>Парламенттік</a:t>
            </a:r>
            <a:endParaRPr lang="ru-RU" dirty="0">
              <a:latin typeface="Calibri" panose="020F0502020204030204" pitchFamily="34" charset="0"/>
            </a:endParaRPr>
          </a:p>
        </p:txBody>
      </p:sp>
      <p:sp>
        <p:nvSpPr>
          <p:cNvPr id="9" name="Прямоугольник 8"/>
          <p:cNvSpPr/>
          <p:nvPr/>
        </p:nvSpPr>
        <p:spPr>
          <a:xfrm>
            <a:off x="2376327" y="1340768"/>
            <a:ext cx="2431180" cy="777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kk-KZ" dirty="0">
                <a:latin typeface="Calibri" panose="020F0502020204030204" pitchFamily="34" charset="0"/>
              </a:rPr>
              <a:t>Монархия:</a:t>
            </a:r>
          </a:p>
          <a:p>
            <a:pPr marL="285750" indent="-285750">
              <a:buFont typeface="Arial" panose="020B0604020202020204" pitchFamily="34" charset="0"/>
              <a:buChar char="•"/>
            </a:pPr>
            <a:r>
              <a:rPr lang="kk-KZ" dirty="0">
                <a:latin typeface="Calibri" panose="020F0502020204030204" pitchFamily="34" charset="0"/>
              </a:rPr>
              <a:t>абсолюттік;</a:t>
            </a:r>
          </a:p>
          <a:p>
            <a:pPr marL="285750" indent="-285750">
              <a:buFont typeface="Arial" panose="020B0604020202020204" pitchFamily="34" charset="0"/>
              <a:buChar char="•"/>
            </a:pPr>
            <a:r>
              <a:rPr lang="kk-KZ" dirty="0">
                <a:latin typeface="Calibri" panose="020F0502020204030204" pitchFamily="34" charset="0"/>
              </a:rPr>
              <a:t>Конституциялық</a:t>
            </a:r>
            <a:endParaRPr lang="ru-RU" dirty="0">
              <a:latin typeface="Calibri" panose="020F0502020204030204" pitchFamily="34" charset="0"/>
            </a:endParaRPr>
          </a:p>
        </p:txBody>
      </p:sp>
      <p:sp>
        <p:nvSpPr>
          <p:cNvPr id="10" name="Прямоугольник 9"/>
          <p:cNvSpPr/>
          <p:nvPr/>
        </p:nvSpPr>
        <p:spPr>
          <a:xfrm>
            <a:off x="2330794" y="2502298"/>
            <a:ext cx="1737150" cy="53056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kk-KZ" dirty="0">
                <a:latin typeface="Calibri" panose="020F0502020204030204" pitchFamily="34" charset="0"/>
              </a:rPr>
              <a:t>Әскери</a:t>
            </a:r>
          </a:p>
          <a:p>
            <a:r>
              <a:rPr lang="kk-KZ" dirty="0">
                <a:latin typeface="Calibri" panose="020F0502020204030204" pitchFamily="34" charset="0"/>
              </a:rPr>
              <a:t>(полициялық)</a:t>
            </a:r>
            <a:endParaRPr lang="ru-RU" dirty="0">
              <a:latin typeface="Calibri" panose="020F0502020204030204" pitchFamily="34" charset="0"/>
            </a:endParaRPr>
          </a:p>
        </p:txBody>
      </p:sp>
      <p:sp>
        <p:nvSpPr>
          <p:cNvPr id="11" name="Прямоугольник 10"/>
          <p:cNvSpPr/>
          <p:nvPr/>
        </p:nvSpPr>
        <p:spPr>
          <a:xfrm>
            <a:off x="4606012" y="2493331"/>
            <a:ext cx="1368152" cy="45855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kk-KZ" dirty="0">
                <a:latin typeface="Calibri" panose="020F0502020204030204" pitchFamily="34" charset="0"/>
              </a:rPr>
              <a:t>Құқықтық </a:t>
            </a:r>
            <a:endParaRPr lang="ru-RU" dirty="0">
              <a:latin typeface="Calibri" panose="020F0502020204030204" pitchFamily="34" charset="0"/>
            </a:endParaRPr>
          </a:p>
        </p:txBody>
      </p:sp>
      <p:sp>
        <p:nvSpPr>
          <p:cNvPr id="12" name="Прямоугольник 11"/>
          <p:cNvSpPr/>
          <p:nvPr/>
        </p:nvSpPr>
        <p:spPr>
          <a:xfrm>
            <a:off x="6680918" y="2532741"/>
            <a:ext cx="1368152" cy="44452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kk-KZ" dirty="0">
                <a:latin typeface="Calibri" panose="020F0502020204030204" pitchFamily="34" charset="0"/>
              </a:rPr>
              <a:t>әлеуметтік</a:t>
            </a:r>
            <a:endParaRPr lang="ru-RU" dirty="0">
              <a:latin typeface="Calibri" panose="020F0502020204030204" pitchFamily="34" charset="0"/>
            </a:endParaRPr>
          </a:p>
        </p:txBody>
      </p:sp>
      <p:sp>
        <p:nvSpPr>
          <p:cNvPr id="13" name="Прямоугольник 12"/>
          <p:cNvSpPr/>
          <p:nvPr/>
        </p:nvSpPr>
        <p:spPr>
          <a:xfrm>
            <a:off x="2330794" y="3589182"/>
            <a:ext cx="1737150" cy="37093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kk-KZ" dirty="0">
                <a:latin typeface="Calibri" panose="020F0502020204030204" pitchFamily="34" charset="0"/>
              </a:rPr>
              <a:t>Унитарлы </a:t>
            </a:r>
            <a:endParaRPr lang="ru-RU" dirty="0">
              <a:latin typeface="Calibri" panose="020F0502020204030204" pitchFamily="34" charset="0"/>
            </a:endParaRPr>
          </a:p>
        </p:txBody>
      </p:sp>
      <p:sp>
        <p:nvSpPr>
          <p:cNvPr id="14" name="Прямоугольник 13"/>
          <p:cNvSpPr/>
          <p:nvPr/>
        </p:nvSpPr>
        <p:spPr>
          <a:xfrm>
            <a:off x="4568444" y="3598723"/>
            <a:ext cx="1737150" cy="3518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kk-KZ" dirty="0">
                <a:latin typeface="Calibri" panose="020F0502020204030204" pitchFamily="34" charset="0"/>
              </a:rPr>
              <a:t>Федерация </a:t>
            </a:r>
            <a:endParaRPr lang="ru-RU" dirty="0">
              <a:latin typeface="Calibri" panose="020F0502020204030204" pitchFamily="34" charset="0"/>
            </a:endParaRPr>
          </a:p>
        </p:txBody>
      </p:sp>
      <p:sp>
        <p:nvSpPr>
          <p:cNvPr id="15" name="Прямоугольник 14"/>
          <p:cNvSpPr/>
          <p:nvPr/>
        </p:nvSpPr>
        <p:spPr>
          <a:xfrm>
            <a:off x="6795290" y="3608264"/>
            <a:ext cx="1749896" cy="3518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kk-KZ" dirty="0">
                <a:latin typeface="Calibri" panose="020F0502020204030204" pitchFamily="34" charset="0"/>
              </a:rPr>
              <a:t>конфедерация</a:t>
            </a:r>
            <a:endParaRPr lang="ru-RU" dirty="0">
              <a:latin typeface="Calibri" panose="020F0502020204030204" pitchFamily="34" charset="0"/>
            </a:endParaRPr>
          </a:p>
        </p:txBody>
      </p:sp>
      <p:sp>
        <p:nvSpPr>
          <p:cNvPr id="16" name="Прямоугольник 15"/>
          <p:cNvSpPr/>
          <p:nvPr/>
        </p:nvSpPr>
        <p:spPr>
          <a:xfrm>
            <a:off x="6795290" y="4644136"/>
            <a:ext cx="1881166" cy="37093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kk-KZ" dirty="0">
                <a:latin typeface="Calibri" panose="020F0502020204030204" pitchFamily="34" charset="0"/>
              </a:rPr>
              <a:t>Демократиялық</a:t>
            </a:r>
            <a:endParaRPr lang="ru-RU" dirty="0">
              <a:latin typeface="Calibri" panose="020F0502020204030204" pitchFamily="34" charset="0"/>
            </a:endParaRPr>
          </a:p>
        </p:txBody>
      </p:sp>
      <p:sp>
        <p:nvSpPr>
          <p:cNvPr id="17" name="Прямоугольник 16"/>
          <p:cNvSpPr/>
          <p:nvPr/>
        </p:nvSpPr>
        <p:spPr>
          <a:xfrm>
            <a:off x="4536884" y="4634334"/>
            <a:ext cx="1737150" cy="37093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kk-KZ" dirty="0">
                <a:latin typeface="Calibri" panose="020F0502020204030204" pitchFamily="34" charset="0"/>
              </a:rPr>
              <a:t>Авторитарлық  </a:t>
            </a:r>
            <a:endParaRPr lang="ru-RU" dirty="0">
              <a:latin typeface="Calibri" panose="020F0502020204030204" pitchFamily="34" charset="0"/>
            </a:endParaRPr>
          </a:p>
        </p:txBody>
      </p:sp>
      <p:sp>
        <p:nvSpPr>
          <p:cNvPr id="18" name="Прямоугольник 17"/>
          <p:cNvSpPr/>
          <p:nvPr/>
        </p:nvSpPr>
        <p:spPr>
          <a:xfrm>
            <a:off x="2411760" y="4634334"/>
            <a:ext cx="1737150" cy="37093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kk-KZ" dirty="0">
                <a:latin typeface="Calibri" panose="020F0502020204030204" pitchFamily="34" charset="0"/>
              </a:rPr>
              <a:t>Тоталитарлық  </a:t>
            </a:r>
            <a:endParaRPr lang="ru-RU" dirty="0">
              <a:latin typeface="Calibri" panose="020F0502020204030204" pitchFamily="34" charset="0"/>
            </a:endParaRPr>
          </a:p>
        </p:txBody>
      </p:sp>
      <p:sp>
        <p:nvSpPr>
          <p:cNvPr id="19" name="Прямоугольник 18"/>
          <p:cNvSpPr/>
          <p:nvPr/>
        </p:nvSpPr>
        <p:spPr>
          <a:xfrm>
            <a:off x="2635594" y="5573238"/>
            <a:ext cx="1144318" cy="52005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kk-KZ" dirty="0">
                <a:latin typeface="Calibri" panose="020F0502020204030204" pitchFamily="34" charset="0"/>
              </a:rPr>
              <a:t>Құл иеленуші  </a:t>
            </a:r>
            <a:endParaRPr lang="ru-RU" dirty="0">
              <a:latin typeface="Calibri" panose="020F0502020204030204" pitchFamily="34" charset="0"/>
            </a:endParaRPr>
          </a:p>
        </p:txBody>
      </p:sp>
      <p:sp>
        <p:nvSpPr>
          <p:cNvPr id="20" name="Прямоугольник 19"/>
          <p:cNvSpPr/>
          <p:nvPr/>
        </p:nvSpPr>
        <p:spPr>
          <a:xfrm>
            <a:off x="7666353" y="5616701"/>
            <a:ext cx="1370143" cy="47659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kk-KZ" dirty="0">
                <a:latin typeface="Calibri" panose="020F0502020204030204" pitchFamily="34" charset="0"/>
              </a:rPr>
              <a:t>Социалистік </a:t>
            </a:r>
            <a:endParaRPr lang="ru-RU" dirty="0">
              <a:latin typeface="Calibri" panose="020F0502020204030204" pitchFamily="34" charset="0"/>
            </a:endParaRPr>
          </a:p>
        </p:txBody>
      </p:sp>
      <p:sp>
        <p:nvSpPr>
          <p:cNvPr id="21" name="Прямоугольник 20"/>
          <p:cNvSpPr/>
          <p:nvPr/>
        </p:nvSpPr>
        <p:spPr>
          <a:xfrm>
            <a:off x="5747507" y="5616700"/>
            <a:ext cx="1617487" cy="47659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kk-KZ" dirty="0">
                <a:latin typeface="Calibri" panose="020F0502020204030204" pitchFamily="34" charset="0"/>
              </a:rPr>
              <a:t>Буржуазиялық  </a:t>
            </a:r>
            <a:endParaRPr lang="ru-RU" dirty="0">
              <a:latin typeface="Calibri" panose="020F0502020204030204" pitchFamily="34" charset="0"/>
            </a:endParaRPr>
          </a:p>
        </p:txBody>
      </p:sp>
      <p:sp>
        <p:nvSpPr>
          <p:cNvPr id="22" name="Прямоугольник 21"/>
          <p:cNvSpPr/>
          <p:nvPr/>
        </p:nvSpPr>
        <p:spPr>
          <a:xfrm>
            <a:off x="4077825" y="5589530"/>
            <a:ext cx="1359194" cy="50376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kk-KZ" dirty="0">
                <a:latin typeface="Calibri" panose="020F0502020204030204" pitchFamily="34" charset="0"/>
              </a:rPr>
              <a:t>Феодалдық </a:t>
            </a:r>
            <a:endParaRPr lang="ru-RU" dirty="0">
              <a:latin typeface="Calibri" panose="020F0502020204030204" pitchFamily="34" charset="0"/>
            </a:endParaRPr>
          </a:p>
        </p:txBody>
      </p:sp>
      <p:cxnSp>
        <p:nvCxnSpPr>
          <p:cNvPr id="24" name="Прямая соединительная линия 23"/>
          <p:cNvCxnSpPr>
            <a:stCxn id="3" idx="2"/>
          </p:cNvCxnSpPr>
          <p:nvPr/>
        </p:nvCxnSpPr>
        <p:spPr>
          <a:xfrm>
            <a:off x="1263442" y="2060847"/>
            <a:ext cx="0" cy="2160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Прямая соединительная линия 25"/>
          <p:cNvCxnSpPr/>
          <p:nvPr/>
        </p:nvCxnSpPr>
        <p:spPr>
          <a:xfrm>
            <a:off x="1263442" y="2276872"/>
            <a:ext cx="54174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Прямая со стрелкой 27"/>
          <p:cNvCxnSpPr>
            <a:endCxn id="9" idx="2"/>
          </p:cNvCxnSpPr>
          <p:nvPr/>
        </p:nvCxnSpPr>
        <p:spPr>
          <a:xfrm flipV="1">
            <a:off x="3591917" y="2118568"/>
            <a:ext cx="0" cy="1583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Прямая со стрелкой 35"/>
          <p:cNvCxnSpPr>
            <a:endCxn id="8" idx="2"/>
          </p:cNvCxnSpPr>
          <p:nvPr/>
        </p:nvCxnSpPr>
        <p:spPr>
          <a:xfrm flipV="1">
            <a:off x="6687520" y="2068471"/>
            <a:ext cx="0" cy="20840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Прямая соединительная линия 37"/>
          <p:cNvCxnSpPr/>
          <p:nvPr/>
        </p:nvCxnSpPr>
        <p:spPr>
          <a:xfrm>
            <a:off x="1803502" y="3218120"/>
            <a:ext cx="556149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40" name="Прямая со стрелкой 39"/>
          <p:cNvCxnSpPr/>
          <p:nvPr/>
        </p:nvCxnSpPr>
        <p:spPr>
          <a:xfrm flipV="1">
            <a:off x="3199369" y="3032860"/>
            <a:ext cx="0" cy="18526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2" name="Прямая со стрелкой 41"/>
          <p:cNvCxnSpPr/>
          <p:nvPr/>
        </p:nvCxnSpPr>
        <p:spPr>
          <a:xfrm flipV="1">
            <a:off x="5290088" y="2977267"/>
            <a:ext cx="0" cy="240853"/>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4" name="Прямая со стрелкой 43"/>
          <p:cNvCxnSpPr/>
          <p:nvPr/>
        </p:nvCxnSpPr>
        <p:spPr>
          <a:xfrm flipV="1">
            <a:off x="7380312" y="2996952"/>
            <a:ext cx="0" cy="240853"/>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7" name="Прямая соединительная линия 46"/>
          <p:cNvCxnSpPr/>
          <p:nvPr/>
        </p:nvCxnSpPr>
        <p:spPr>
          <a:xfrm>
            <a:off x="2091534" y="4348978"/>
            <a:ext cx="5578704"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49" name="Прямая со стрелкой 48"/>
          <p:cNvCxnSpPr/>
          <p:nvPr/>
        </p:nvCxnSpPr>
        <p:spPr>
          <a:xfrm flipV="1">
            <a:off x="3168266" y="3950579"/>
            <a:ext cx="0" cy="38885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51" name="Прямая со стрелкой 50"/>
          <p:cNvCxnSpPr/>
          <p:nvPr/>
        </p:nvCxnSpPr>
        <p:spPr>
          <a:xfrm flipV="1">
            <a:off x="5281783" y="3927230"/>
            <a:ext cx="0" cy="38885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53" name="Прямая со стрелкой 52"/>
          <p:cNvCxnSpPr/>
          <p:nvPr/>
        </p:nvCxnSpPr>
        <p:spPr>
          <a:xfrm flipH="1" flipV="1">
            <a:off x="7666353" y="3960120"/>
            <a:ext cx="3885" cy="38885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56" name="Прямая соединительная линия 55"/>
          <p:cNvCxnSpPr/>
          <p:nvPr/>
        </p:nvCxnSpPr>
        <p:spPr>
          <a:xfrm>
            <a:off x="1825189" y="5291091"/>
            <a:ext cx="5864465" cy="0"/>
          </a:xfrm>
          <a:prstGeom prst="line">
            <a:avLst/>
          </a:prstGeom>
        </p:spPr>
        <p:style>
          <a:lnRef idx="2">
            <a:schemeClr val="accent5"/>
          </a:lnRef>
          <a:fillRef idx="0">
            <a:schemeClr val="accent5"/>
          </a:fillRef>
          <a:effectRef idx="1">
            <a:schemeClr val="accent5"/>
          </a:effectRef>
          <a:fontRef idx="minor">
            <a:schemeClr val="tx1"/>
          </a:fontRef>
        </p:style>
      </p:cxnSp>
      <p:cxnSp>
        <p:nvCxnSpPr>
          <p:cNvPr id="59" name="Прямая со стрелкой 58"/>
          <p:cNvCxnSpPr/>
          <p:nvPr/>
        </p:nvCxnSpPr>
        <p:spPr>
          <a:xfrm flipV="1">
            <a:off x="3168266" y="5015074"/>
            <a:ext cx="0" cy="276017"/>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63" name="Прямая со стрелкой 62"/>
          <p:cNvCxnSpPr>
            <a:endCxn id="17" idx="2"/>
          </p:cNvCxnSpPr>
          <p:nvPr/>
        </p:nvCxnSpPr>
        <p:spPr>
          <a:xfrm flipV="1">
            <a:off x="5405459" y="5005272"/>
            <a:ext cx="0" cy="277134"/>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65" name="Прямая со стрелкой 64"/>
          <p:cNvCxnSpPr>
            <a:endCxn id="16" idx="2"/>
          </p:cNvCxnSpPr>
          <p:nvPr/>
        </p:nvCxnSpPr>
        <p:spPr>
          <a:xfrm flipV="1">
            <a:off x="7735873" y="5015074"/>
            <a:ext cx="0" cy="276017"/>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68" name="Прямая соединительная линия 67"/>
          <p:cNvCxnSpPr/>
          <p:nvPr/>
        </p:nvCxnSpPr>
        <p:spPr>
          <a:xfrm>
            <a:off x="2411760" y="6386038"/>
            <a:ext cx="5939664"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71" name="Прямая со стрелкой 70"/>
          <p:cNvCxnSpPr>
            <a:endCxn id="19" idx="2"/>
          </p:cNvCxnSpPr>
          <p:nvPr/>
        </p:nvCxnSpPr>
        <p:spPr>
          <a:xfrm flipV="1">
            <a:off x="3207753" y="6093296"/>
            <a:ext cx="0" cy="29274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74" name="Прямая со стрелкой 73"/>
          <p:cNvCxnSpPr>
            <a:endCxn id="22" idx="2"/>
          </p:cNvCxnSpPr>
          <p:nvPr/>
        </p:nvCxnSpPr>
        <p:spPr>
          <a:xfrm flipV="1">
            <a:off x="4757421" y="6093296"/>
            <a:ext cx="1" cy="29274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76" name="Прямая со стрелкой 75"/>
          <p:cNvCxnSpPr>
            <a:endCxn id="20" idx="2"/>
          </p:cNvCxnSpPr>
          <p:nvPr/>
        </p:nvCxnSpPr>
        <p:spPr>
          <a:xfrm flipV="1">
            <a:off x="8351424" y="6093295"/>
            <a:ext cx="1" cy="29274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79" name="Прямая со стрелкой 78"/>
          <p:cNvCxnSpPr>
            <a:endCxn id="21" idx="2"/>
          </p:cNvCxnSpPr>
          <p:nvPr/>
        </p:nvCxnSpPr>
        <p:spPr>
          <a:xfrm flipV="1">
            <a:off x="6556250" y="6093295"/>
            <a:ext cx="1" cy="29274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725222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9F8C90E-44F6-48B6-9FD6-982E43D51E75}"/>
              </a:ext>
            </a:extLst>
          </p:cNvPr>
          <p:cNvSpPr/>
          <p:nvPr/>
        </p:nvSpPr>
        <p:spPr>
          <a:xfrm>
            <a:off x="611560" y="2132856"/>
            <a:ext cx="1512168"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b="1" dirty="0">
                <a:solidFill>
                  <a:srgbClr val="0070C0"/>
                </a:solidFill>
              </a:rPr>
              <a:t>монархия</a:t>
            </a:r>
            <a:endParaRPr lang="ru-RU" b="1" dirty="0">
              <a:solidFill>
                <a:srgbClr val="0070C0"/>
              </a:solidFill>
            </a:endParaRPr>
          </a:p>
        </p:txBody>
      </p:sp>
      <p:sp>
        <p:nvSpPr>
          <p:cNvPr id="3" name="Прямоугольник 2">
            <a:extLst>
              <a:ext uri="{FF2B5EF4-FFF2-40B4-BE49-F238E27FC236}">
                <a16:creationId xmlns:a16="http://schemas.microsoft.com/office/drawing/2014/main" id="{2EBE377C-DDA0-453C-9B6C-F1BC3DA7A07B}"/>
              </a:ext>
            </a:extLst>
          </p:cNvPr>
          <p:cNvSpPr/>
          <p:nvPr/>
        </p:nvSpPr>
        <p:spPr>
          <a:xfrm>
            <a:off x="2699792" y="1628800"/>
            <a:ext cx="1506776"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a:t>абсолюттік</a:t>
            </a:r>
            <a:endParaRPr lang="ru-RU" dirty="0"/>
          </a:p>
        </p:txBody>
      </p:sp>
      <p:sp>
        <p:nvSpPr>
          <p:cNvPr id="4" name="Прямоугольник 3">
            <a:extLst>
              <a:ext uri="{FF2B5EF4-FFF2-40B4-BE49-F238E27FC236}">
                <a16:creationId xmlns:a16="http://schemas.microsoft.com/office/drawing/2014/main" id="{0E761EDB-B543-4E19-B9E4-7C69985B7E99}"/>
              </a:ext>
            </a:extLst>
          </p:cNvPr>
          <p:cNvSpPr/>
          <p:nvPr/>
        </p:nvSpPr>
        <p:spPr>
          <a:xfrm>
            <a:off x="2699792" y="2708920"/>
            <a:ext cx="1578784"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a:t>конституциялық</a:t>
            </a:r>
            <a:endParaRPr lang="ru-RU" dirty="0"/>
          </a:p>
        </p:txBody>
      </p:sp>
      <p:sp>
        <p:nvSpPr>
          <p:cNvPr id="5" name="Прямоугольник 4">
            <a:extLst>
              <a:ext uri="{FF2B5EF4-FFF2-40B4-BE49-F238E27FC236}">
                <a16:creationId xmlns:a16="http://schemas.microsoft.com/office/drawing/2014/main" id="{40D0CBF8-E1E2-4187-B56B-5DA91F3ADFC7}"/>
              </a:ext>
            </a:extLst>
          </p:cNvPr>
          <p:cNvSpPr/>
          <p:nvPr/>
        </p:nvSpPr>
        <p:spPr>
          <a:xfrm>
            <a:off x="4861452" y="2420888"/>
            <a:ext cx="3672408" cy="100811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a:t>Бельгия, Голландия, Дания, Иордания, Испания, Норвегия, Непал, Сауд Аравиясы, Жапония, Швеция</a:t>
            </a:r>
            <a:endParaRPr lang="ru-RU" dirty="0"/>
          </a:p>
        </p:txBody>
      </p:sp>
      <p:sp>
        <p:nvSpPr>
          <p:cNvPr id="6" name="Прямоугольник 5">
            <a:extLst>
              <a:ext uri="{FF2B5EF4-FFF2-40B4-BE49-F238E27FC236}">
                <a16:creationId xmlns:a16="http://schemas.microsoft.com/office/drawing/2014/main" id="{FBC34CA6-DD40-48D0-8DED-BC247EE70520}"/>
              </a:ext>
            </a:extLst>
          </p:cNvPr>
          <p:cNvSpPr/>
          <p:nvPr/>
        </p:nvSpPr>
        <p:spPr>
          <a:xfrm>
            <a:off x="2555776" y="548680"/>
            <a:ext cx="3672408" cy="5040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800" b="1" dirty="0">
                <a:latin typeface="Calibri" panose="020F0502020204030204" pitchFamily="34" charset="0"/>
              </a:rPr>
              <a:t>Билік түрі</a:t>
            </a:r>
            <a:endParaRPr lang="ru-RU" sz="2800" b="1" dirty="0">
              <a:latin typeface="Calibri" panose="020F0502020204030204" pitchFamily="34" charset="0"/>
            </a:endParaRPr>
          </a:p>
        </p:txBody>
      </p:sp>
      <p:sp>
        <p:nvSpPr>
          <p:cNvPr id="7" name="Прямоугольник 6">
            <a:extLst>
              <a:ext uri="{FF2B5EF4-FFF2-40B4-BE49-F238E27FC236}">
                <a16:creationId xmlns:a16="http://schemas.microsoft.com/office/drawing/2014/main" id="{EF7D820E-BEDF-4871-A89F-458B4CFD3F6F}"/>
              </a:ext>
            </a:extLst>
          </p:cNvPr>
          <p:cNvSpPr/>
          <p:nvPr/>
        </p:nvSpPr>
        <p:spPr>
          <a:xfrm>
            <a:off x="4860032" y="1628800"/>
            <a:ext cx="3672408"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a:t>Сауд Арабиясы, Оман, Катар</a:t>
            </a:r>
            <a:endParaRPr lang="ru-RU" dirty="0"/>
          </a:p>
        </p:txBody>
      </p:sp>
      <p:cxnSp>
        <p:nvCxnSpPr>
          <p:cNvPr id="9" name="Прямая со стрелкой 8">
            <a:extLst>
              <a:ext uri="{FF2B5EF4-FFF2-40B4-BE49-F238E27FC236}">
                <a16:creationId xmlns:a16="http://schemas.microsoft.com/office/drawing/2014/main" id="{D9CE8571-869F-48A4-A74F-A5DBFC4CA7EA}"/>
              </a:ext>
            </a:extLst>
          </p:cNvPr>
          <p:cNvCxnSpPr>
            <a:stCxn id="2" idx="3"/>
            <a:endCxn id="3" idx="1"/>
          </p:cNvCxnSpPr>
          <p:nvPr/>
        </p:nvCxnSpPr>
        <p:spPr>
          <a:xfrm flipV="1">
            <a:off x="2123728" y="1857400"/>
            <a:ext cx="576064" cy="504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a:extLst>
              <a:ext uri="{FF2B5EF4-FFF2-40B4-BE49-F238E27FC236}">
                <a16:creationId xmlns:a16="http://schemas.microsoft.com/office/drawing/2014/main" id="{15770DF0-FD7C-42AF-AEF9-88356F87DDAA}"/>
              </a:ext>
            </a:extLst>
          </p:cNvPr>
          <p:cNvCxnSpPr>
            <a:stCxn id="2" idx="3"/>
            <a:endCxn id="4" idx="1"/>
          </p:cNvCxnSpPr>
          <p:nvPr/>
        </p:nvCxnSpPr>
        <p:spPr>
          <a:xfrm>
            <a:off x="2123728" y="2361456"/>
            <a:ext cx="576064" cy="576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a:extLst>
              <a:ext uri="{FF2B5EF4-FFF2-40B4-BE49-F238E27FC236}">
                <a16:creationId xmlns:a16="http://schemas.microsoft.com/office/drawing/2014/main" id="{F0A70228-FBF3-4435-B2A5-F286F768B6C2}"/>
              </a:ext>
            </a:extLst>
          </p:cNvPr>
          <p:cNvCxnSpPr>
            <a:stCxn id="3" idx="3"/>
          </p:cNvCxnSpPr>
          <p:nvPr/>
        </p:nvCxnSpPr>
        <p:spPr>
          <a:xfrm flipV="1">
            <a:off x="4206568" y="1844824"/>
            <a:ext cx="653464" cy="125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a:extLst>
              <a:ext uri="{FF2B5EF4-FFF2-40B4-BE49-F238E27FC236}">
                <a16:creationId xmlns:a16="http://schemas.microsoft.com/office/drawing/2014/main" id="{6EF42E4E-D81E-4D0F-93A1-06B644953C72}"/>
              </a:ext>
            </a:extLst>
          </p:cNvPr>
          <p:cNvCxnSpPr>
            <a:stCxn id="4" idx="3"/>
            <a:endCxn id="5" idx="1"/>
          </p:cNvCxnSpPr>
          <p:nvPr/>
        </p:nvCxnSpPr>
        <p:spPr>
          <a:xfrm flipV="1">
            <a:off x="4278576" y="2924944"/>
            <a:ext cx="582876" cy="125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Прямоугольник 16">
            <a:extLst>
              <a:ext uri="{FF2B5EF4-FFF2-40B4-BE49-F238E27FC236}">
                <a16:creationId xmlns:a16="http://schemas.microsoft.com/office/drawing/2014/main" id="{CD892CDD-DAA8-4B45-8084-73EE1B8C6AC2}"/>
              </a:ext>
            </a:extLst>
          </p:cNvPr>
          <p:cNvSpPr/>
          <p:nvPr/>
        </p:nvSpPr>
        <p:spPr>
          <a:xfrm>
            <a:off x="611560" y="5030260"/>
            <a:ext cx="1644263"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b="1" dirty="0">
                <a:solidFill>
                  <a:srgbClr val="0070C0"/>
                </a:solidFill>
              </a:rPr>
              <a:t>республика</a:t>
            </a:r>
            <a:endParaRPr lang="ru-RU" b="1" dirty="0">
              <a:solidFill>
                <a:srgbClr val="0070C0"/>
              </a:solidFill>
            </a:endParaRPr>
          </a:p>
        </p:txBody>
      </p:sp>
      <p:sp>
        <p:nvSpPr>
          <p:cNvPr id="18" name="Прямоугольник 17">
            <a:extLst>
              <a:ext uri="{FF2B5EF4-FFF2-40B4-BE49-F238E27FC236}">
                <a16:creationId xmlns:a16="http://schemas.microsoft.com/office/drawing/2014/main" id="{9BDFD054-F74B-458A-8B43-ED90DB930BF6}"/>
              </a:ext>
            </a:extLst>
          </p:cNvPr>
          <p:cNvSpPr/>
          <p:nvPr/>
        </p:nvSpPr>
        <p:spPr>
          <a:xfrm>
            <a:off x="2688026" y="4116992"/>
            <a:ext cx="1595942"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dirty="0"/>
              <a:t>парламенттік</a:t>
            </a:r>
            <a:endParaRPr lang="ru-RU" dirty="0"/>
          </a:p>
        </p:txBody>
      </p:sp>
      <p:sp>
        <p:nvSpPr>
          <p:cNvPr id="19" name="Прямоугольник 18">
            <a:extLst>
              <a:ext uri="{FF2B5EF4-FFF2-40B4-BE49-F238E27FC236}">
                <a16:creationId xmlns:a16="http://schemas.microsoft.com/office/drawing/2014/main" id="{D9B30C7A-C037-4EF0-8CCE-39E75817C55B}"/>
              </a:ext>
            </a:extLst>
          </p:cNvPr>
          <p:cNvSpPr/>
          <p:nvPr/>
        </p:nvSpPr>
        <p:spPr>
          <a:xfrm>
            <a:off x="2699792" y="5030260"/>
            <a:ext cx="1595942"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dirty="0"/>
              <a:t>президенттік</a:t>
            </a:r>
            <a:endParaRPr lang="ru-RU" dirty="0"/>
          </a:p>
        </p:txBody>
      </p:sp>
      <p:sp>
        <p:nvSpPr>
          <p:cNvPr id="20" name="Прямоугольник 19">
            <a:extLst>
              <a:ext uri="{FF2B5EF4-FFF2-40B4-BE49-F238E27FC236}">
                <a16:creationId xmlns:a16="http://schemas.microsoft.com/office/drawing/2014/main" id="{55D87CAA-206D-4CF3-8785-C6B17F332B18}"/>
              </a:ext>
            </a:extLst>
          </p:cNvPr>
          <p:cNvSpPr/>
          <p:nvPr/>
        </p:nvSpPr>
        <p:spPr>
          <a:xfrm>
            <a:off x="2771901" y="5914798"/>
            <a:ext cx="1595942" cy="457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dirty="0"/>
              <a:t>аралас</a:t>
            </a:r>
            <a:endParaRPr lang="ru-RU" dirty="0"/>
          </a:p>
        </p:txBody>
      </p:sp>
      <p:sp>
        <p:nvSpPr>
          <p:cNvPr id="21" name="Прямоугольник 20">
            <a:extLst>
              <a:ext uri="{FF2B5EF4-FFF2-40B4-BE49-F238E27FC236}">
                <a16:creationId xmlns:a16="http://schemas.microsoft.com/office/drawing/2014/main" id="{A5C4E89C-FD8E-4C6A-9FD0-956B2F298531}"/>
              </a:ext>
            </a:extLst>
          </p:cNvPr>
          <p:cNvSpPr/>
          <p:nvPr/>
        </p:nvSpPr>
        <p:spPr>
          <a:xfrm>
            <a:off x="4932040" y="4005064"/>
            <a:ext cx="3672408" cy="68105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dirty="0"/>
              <a:t>ГФР, Италия,  Швейцария, Чехия т.б.</a:t>
            </a:r>
            <a:endParaRPr lang="ru-RU" dirty="0"/>
          </a:p>
        </p:txBody>
      </p:sp>
      <p:sp>
        <p:nvSpPr>
          <p:cNvPr id="22" name="Прямоугольник 21">
            <a:extLst>
              <a:ext uri="{FF2B5EF4-FFF2-40B4-BE49-F238E27FC236}">
                <a16:creationId xmlns:a16="http://schemas.microsoft.com/office/drawing/2014/main" id="{F872D9E1-2C31-4A4D-8CA9-8650479A6451}"/>
              </a:ext>
            </a:extLst>
          </p:cNvPr>
          <p:cNvSpPr/>
          <p:nvPr/>
        </p:nvSpPr>
        <p:spPr>
          <a:xfrm>
            <a:off x="4932040" y="4941168"/>
            <a:ext cx="3672408" cy="63538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dirty="0"/>
              <a:t>АҚШ,  Латын Америкасы елдері </a:t>
            </a:r>
            <a:endParaRPr lang="ru-RU" dirty="0"/>
          </a:p>
        </p:txBody>
      </p:sp>
      <p:sp>
        <p:nvSpPr>
          <p:cNvPr id="23" name="Прямоугольник 22">
            <a:extLst>
              <a:ext uri="{FF2B5EF4-FFF2-40B4-BE49-F238E27FC236}">
                <a16:creationId xmlns:a16="http://schemas.microsoft.com/office/drawing/2014/main" id="{7E612AE5-93BF-4DB6-AA40-3FA2F7AE2F18}"/>
              </a:ext>
            </a:extLst>
          </p:cNvPr>
          <p:cNvSpPr/>
          <p:nvPr/>
        </p:nvSpPr>
        <p:spPr>
          <a:xfrm>
            <a:off x="4992175" y="5805264"/>
            <a:ext cx="3672408" cy="63968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dirty="0"/>
              <a:t>Франция, Австрия, Португалия, Польша, Финляндия</a:t>
            </a:r>
            <a:endParaRPr lang="ru-RU" dirty="0"/>
          </a:p>
        </p:txBody>
      </p:sp>
      <p:cxnSp>
        <p:nvCxnSpPr>
          <p:cNvPr id="25" name="Прямая со стрелкой 24">
            <a:extLst>
              <a:ext uri="{FF2B5EF4-FFF2-40B4-BE49-F238E27FC236}">
                <a16:creationId xmlns:a16="http://schemas.microsoft.com/office/drawing/2014/main" id="{E4118803-667E-4AB3-A22C-0DC39451509D}"/>
              </a:ext>
            </a:extLst>
          </p:cNvPr>
          <p:cNvCxnSpPr>
            <a:stCxn id="17" idx="3"/>
            <a:endCxn id="18" idx="1"/>
          </p:cNvCxnSpPr>
          <p:nvPr/>
        </p:nvCxnSpPr>
        <p:spPr>
          <a:xfrm flipV="1">
            <a:off x="2255823" y="4345592"/>
            <a:ext cx="432203" cy="913268"/>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27" name="Прямая со стрелкой 26">
            <a:extLst>
              <a:ext uri="{FF2B5EF4-FFF2-40B4-BE49-F238E27FC236}">
                <a16:creationId xmlns:a16="http://schemas.microsoft.com/office/drawing/2014/main" id="{5AF73C41-3726-4D5C-88A8-CDB0FE5B0F31}"/>
              </a:ext>
            </a:extLst>
          </p:cNvPr>
          <p:cNvCxnSpPr>
            <a:stCxn id="17" idx="3"/>
            <a:endCxn id="20" idx="1"/>
          </p:cNvCxnSpPr>
          <p:nvPr/>
        </p:nvCxnSpPr>
        <p:spPr>
          <a:xfrm>
            <a:off x="2255823" y="5258860"/>
            <a:ext cx="516078" cy="884538"/>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29" name="Прямая со стрелкой 28">
            <a:extLst>
              <a:ext uri="{FF2B5EF4-FFF2-40B4-BE49-F238E27FC236}">
                <a16:creationId xmlns:a16="http://schemas.microsoft.com/office/drawing/2014/main" id="{B51F7B28-7323-4321-927D-2CFE01F21DB9}"/>
              </a:ext>
            </a:extLst>
          </p:cNvPr>
          <p:cNvCxnSpPr>
            <a:stCxn id="17" idx="3"/>
            <a:endCxn id="19" idx="1"/>
          </p:cNvCxnSpPr>
          <p:nvPr/>
        </p:nvCxnSpPr>
        <p:spPr>
          <a:xfrm>
            <a:off x="2255823" y="5258860"/>
            <a:ext cx="443969" cy="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31" name="Прямая со стрелкой 30">
            <a:extLst>
              <a:ext uri="{FF2B5EF4-FFF2-40B4-BE49-F238E27FC236}">
                <a16:creationId xmlns:a16="http://schemas.microsoft.com/office/drawing/2014/main" id="{95713FE6-CE3D-4E95-95FF-34695ADE492B}"/>
              </a:ext>
            </a:extLst>
          </p:cNvPr>
          <p:cNvCxnSpPr>
            <a:stCxn id="18" idx="3"/>
            <a:endCxn id="21" idx="1"/>
          </p:cNvCxnSpPr>
          <p:nvPr/>
        </p:nvCxnSpPr>
        <p:spPr>
          <a:xfrm>
            <a:off x="4283968" y="4345592"/>
            <a:ext cx="648072" cy="1"/>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33" name="Прямая со стрелкой 32">
            <a:extLst>
              <a:ext uri="{FF2B5EF4-FFF2-40B4-BE49-F238E27FC236}">
                <a16:creationId xmlns:a16="http://schemas.microsoft.com/office/drawing/2014/main" id="{366B38EA-A3F1-4216-8772-B247F3370C7A}"/>
              </a:ext>
            </a:extLst>
          </p:cNvPr>
          <p:cNvCxnSpPr>
            <a:stCxn id="19" idx="3"/>
            <a:endCxn id="22" idx="1"/>
          </p:cNvCxnSpPr>
          <p:nvPr/>
        </p:nvCxnSpPr>
        <p:spPr>
          <a:xfrm>
            <a:off x="4295734" y="5258860"/>
            <a:ext cx="636306" cy="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38" name="Прямая со стрелкой 37">
            <a:extLst>
              <a:ext uri="{FF2B5EF4-FFF2-40B4-BE49-F238E27FC236}">
                <a16:creationId xmlns:a16="http://schemas.microsoft.com/office/drawing/2014/main" id="{09F6E243-BBE8-47A2-84B3-2FE704D9C75E}"/>
              </a:ext>
            </a:extLst>
          </p:cNvPr>
          <p:cNvCxnSpPr>
            <a:stCxn id="20" idx="3"/>
            <a:endCxn id="23" idx="1"/>
          </p:cNvCxnSpPr>
          <p:nvPr/>
        </p:nvCxnSpPr>
        <p:spPr>
          <a:xfrm flipV="1">
            <a:off x="4367843" y="6125108"/>
            <a:ext cx="624332" cy="1829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520465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C8E5D26-F784-4AF4-B6FD-4A92ACA52E68}"/>
              </a:ext>
            </a:extLst>
          </p:cNvPr>
          <p:cNvSpPr/>
          <p:nvPr/>
        </p:nvSpPr>
        <p:spPr>
          <a:xfrm>
            <a:off x="2339752" y="476672"/>
            <a:ext cx="4104456" cy="79679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sz="2800" b="1" dirty="0">
                <a:latin typeface="Calibri" panose="020F0502020204030204" pitchFamily="34" charset="0"/>
              </a:rPr>
              <a:t>Әкімшілік-аумақтық құрылымы</a:t>
            </a:r>
            <a:endParaRPr lang="ru-RU" sz="2800" b="1" dirty="0">
              <a:latin typeface="Calibri" panose="020F0502020204030204" pitchFamily="34" charset="0"/>
            </a:endParaRPr>
          </a:p>
        </p:txBody>
      </p:sp>
      <p:sp>
        <p:nvSpPr>
          <p:cNvPr id="3" name="Прямоугольник 2">
            <a:extLst>
              <a:ext uri="{FF2B5EF4-FFF2-40B4-BE49-F238E27FC236}">
                <a16:creationId xmlns:a16="http://schemas.microsoft.com/office/drawing/2014/main" id="{27322DDA-A7AC-4FF8-B2D0-6D85129DC7FD}"/>
              </a:ext>
            </a:extLst>
          </p:cNvPr>
          <p:cNvSpPr/>
          <p:nvPr/>
        </p:nvSpPr>
        <p:spPr>
          <a:xfrm>
            <a:off x="755576" y="1484785"/>
            <a:ext cx="7560840" cy="15841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000" b="1" dirty="0">
                <a:solidFill>
                  <a:srgbClr val="C00000"/>
                </a:solidFill>
              </a:rPr>
              <a:t>Унитарлық (біртұтас, біріккен) </a:t>
            </a:r>
            <a:r>
              <a:rPr lang="kk-KZ" sz="2000" dirty="0">
                <a:solidFill>
                  <a:srgbClr val="0070C0"/>
                </a:solidFill>
              </a:rPr>
              <a:t>– саяси билік бір орталыққа бағынған, мемлекет ішінде бөлек құрылымдарға жол берілмейді. </a:t>
            </a:r>
          </a:p>
          <a:p>
            <a:pPr algn="ctr"/>
            <a:r>
              <a:rPr lang="kk-KZ" sz="2000" dirty="0">
                <a:solidFill>
                  <a:srgbClr val="C00000"/>
                </a:solidFill>
              </a:rPr>
              <a:t>Греция, Италия, Қазақстан, Польша, Финляндия, Франция, Ұлыбритания, Швеция </a:t>
            </a:r>
            <a:endParaRPr lang="ru-RU" sz="2000" dirty="0">
              <a:solidFill>
                <a:srgbClr val="C00000"/>
              </a:solidFill>
            </a:endParaRPr>
          </a:p>
        </p:txBody>
      </p:sp>
      <p:sp>
        <p:nvSpPr>
          <p:cNvPr id="4" name="Прямоугольник 3">
            <a:extLst>
              <a:ext uri="{FF2B5EF4-FFF2-40B4-BE49-F238E27FC236}">
                <a16:creationId xmlns:a16="http://schemas.microsoft.com/office/drawing/2014/main" id="{BE716B1F-4646-4166-8514-0A03F7676D9D}"/>
              </a:ext>
            </a:extLst>
          </p:cNvPr>
          <p:cNvSpPr/>
          <p:nvPr/>
        </p:nvSpPr>
        <p:spPr>
          <a:xfrm>
            <a:off x="823701" y="3337828"/>
            <a:ext cx="7560840" cy="138731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000" b="1" dirty="0">
                <a:solidFill>
                  <a:srgbClr val="C00000"/>
                </a:solidFill>
              </a:rPr>
              <a:t>Федерация </a:t>
            </a:r>
            <a:r>
              <a:rPr lang="kk-KZ" sz="2000" dirty="0">
                <a:solidFill>
                  <a:srgbClr val="0070C0"/>
                </a:solidFill>
              </a:rPr>
              <a:t>– белгілі бір саяси тәуелсіздігі бар бірнеше мемлекеттік құрылымдардың біріккен одақтық мемлекет.</a:t>
            </a:r>
          </a:p>
          <a:p>
            <a:pPr algn="ctr"/>
            <a:r>
              <a:rPr lang="kk-KZ" sz="2000" dirty="0">
                <a:solidFill>
                  <a:srgbClr val="C00000"/>
                </a:solidFill>
              </a:rPr>
              <a:t>Австралия, АҚШ, Бельгия, Бразилия, Германия, канада, Мексика, Ресей</a:t>
            </a:r>
            <a:r>
              <a:rPr lang="kk-KZ" sz="2000" dirty="0">
                <a:solidFill>
                  <a:srgbClr val="0070C0"/>
                </a:solidFill>
              </a:rPr>
              <a:t> </a:t>
            </a:r>
            <a:endParaRPr lang="ru-RU" sz="2000" dirty="0">
              <a:solidFill>
                <a:srgbClr val="0070C0"/>
              </a:solidFill>
            </a:endParaRPr>
          </a:p>
        </p:txBody>
      </p:sp>
      <p:sp>
        <p:nvSpPr>
          <p:cNvPr id="5" name="Прямоугольник 4">
            <a:extLst>
              <a:ext uri="{FF2B5EF4-FFF2-40B4-BE49-F238E27FC236}">
                <a16:creationId xmlns:a16="http://schemas.microsoft.com/office/drawing/2014/main" id="{EB501B0B-F041-4FC7-B451-8212A9A43F3C}"/>
              </a:ext>
            </a:extLst>
          </p:cNvPr>
          <p:cNvSpPr/>
          <p:nvPr/>
        </p:nvSpPr>
        <p:spPr>
          <a:xfrm>
            <a:off x="827584" y="5013176"/>
            <a:ext cx="7560840" cy="126246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000" b="1" dirty="0">
                <a:solidFill>
                  <a:srgbClr val="C00000"/>
                </a:solidFill>
              </a:rPr>
              <a:t>Конфедерация -</a:t>
            </a:r>
            <a:r>
              <a:rPr lang="kk-KZ" sz="2000" b="1" dirty="0">
                <a:solidFill>
                  <a:srgbClr val="0070C0"/>
                </a:solidFill>
              </a:rPr>
              <a:t> </a:t>
            </a:r>
            <a:r>
              <a:rPr lang="kk-KZ" sz="2000" dirty="0">
                <a:solidFill>
                  <a:srgbClr val="0070C0"/>
                </a:solidFill>
              </a:rPr>
              <a:t>белгілі бір мақсаттарды (әскери, сыртқы саясат т.б.) жүзеге асыру үшін бірлескен егеменді елдер одағы.</a:t>
            </a:r>
            <a:r>
              <a:rPr lang="kk-KZ" sz="2000" dirty="0">
                <a:solidFill>
                  <a:srgbClr val="C00000"/>
                </a:solidFill>
              </a:rPr>
              <a:t> </a:t>
            </a:r>
          </a:p>
          <a:p>
            <a:pPr algn="ctr"/>
            <a:r>
              <a:rPr lang="kk-KZ" sz="2000" dirty="0">
                <a:solidFill>
                  <a:srgbClr val="C00000"/>
                </a:solidFill>
              </a:rPr>
              <a:t>Еуропалық одақ</a:t>
            </a:r>
            <a:endParaRPr lang="ru-RU" sz="2000" dirty="0">
              <a:solidFill>
                <a:srgbClr val="C00000"/>
              </a:solidFill>
            </a:endParaRPr>
          </a:p>
        </p:txBody>
      </p:sp>
    </p:spTree>
    <p:extLst>
      <p:ext uri="{BB962C8B-B14F-4D97-AF65-F5344CB8AC3E}">
        <p14:creationId xmlns:p14="http://schemas.microsoft.com/office/powerpoint/2010/main" val="3289756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88A6DAF-3997-426E-B3FD-94C1E357B004}"/>
              </a:ext>
            </a:extLst>
          </p:cNvPr>
          <p:cNvSpPr/>
          <p:nvPr/>
        </p:nvSpPr>
        <p:spPr>
          <a:xfrm>
            <a:off x="1835696" y="908720"/>
            <a:ext cx="576064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b="1" dirty="0"/>
              <a:t>7</a:t>
            </a:r>
            <a:r>
              <a:rPr lang="kk-KZ" sz="2400" b="1" dirty="0" smtClean="0"/>
              <a:t>.2 </a:t>
            </a:r>
            <a:r>
              <a:rPr lang="kk-KZ" sz="2400" b="1" dirty="0"/>
              <a:t>Мемлекеттің  қызметі</a:t>
            </a:r>
          </a:p>
        </p:txBody>
      </p:sp>
      <p:sp>
        <p:nvSpPr>
          <p:cNvPr id="3" name="Прямоугольник 2">
            <a:extLst>
              <a:ext uri="{FF2B5EF4-FFF2-40B4-BE49-F238E27FC236}">
                <a16:creationId xmlns:a16="http://schemas.microsoft.com/office/drawing/2014/main" id="{47E73964-D92E-4F48-AB46-D4107297B542}"/>
              </a:ext>
            </a:extLst>
          </p:cNvPr>
          <p:cNvSpPr/>
          <p:nvPr/>
        </p:nvSpPr>
        <p:spPr>
          <a:xfrm>
            <a:off x="827584" y="3789040"/>
            <a:ext cx="2952326"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dirty="0"/>
              <a:t>келісім</a:t>
            </a:r>
            <a:endParaRPr lang="ru-RU" sz="2400" dirty="0"/>
          </a:p>
        </p:txBody>
      </p:sp>
      <p:sp>
        <p:nvSpPr>
          <p:cNvPr id="4" name="Прямоугольник 3">
            <a:extLst>
              <a:ext uri="{FF2B5EF4-FFF2-40B4-BE49-F238E27FC236}">
                <a16:creationId xmlns:a16="http://schemas.microsoft.com/office/drawing/2014/main" id="{1F47526B-9E77-4DAA-97B6-5216C740D893}"/>
              </a:ext>
            </a:extLst>
          </p:cNvPr>
          <p:cNvSpPr/>
          <p:nvPr/>
        </p:nvSpPr>
        <p:spPr>
          <a:xfrm>
            <a:off x="899592" y="2348880"/>
            <a:ext cx="2952326"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dirty="0"/>
              <a:t>мәжбүрлеу</a:t>
            </a:r>
            <a:endParaRPr lang="ru-RU" sz="2400" dirty="0"/>
          </a:p>
        </p:txBody>
      </p:sp>
      <p:sp>
        <p:nvSpPr>
          <p:cNvPr id="5" name="Прямоугольник 4">
            <a:extLst>
              <a:ext uri="{FF2B5EF4-FFF2-40B4-BE49-F238E27FC236}">
                <a16:creationId xmlns:a16="http://schemas.microsoft.com/office/drawing/2014/main" id="{7FF12F76-411E-4E74-8D57-11414CBCF8BC}"/>
              </a:ext>
            </a:extLst>
          </p:cNvPr>
          <p:cNvSpPr/>
          <p:nvPr/>
        </p:nvSpPr>
        <p:spPr>
          <a:xfrm>
            <a:off x="5724128" y="3789040"/>
            <a:ext cx="2952326"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dirty="0"/>
              <a:t>қорғау</a:t>
            </a:r>
            <a:endParaRPr lang="ru-RU" sz="2400" dirty="0"/>
          </a:p>
        </p:txBody>
      </p:sp>
      <p:sp>
        <p:nvSpPr>
          <p:cNvPr id="6" name="Прямоугольник 5">
            <a:extLst>
              <a:ext uri="{FF2B5EF4-FFF2-40B4-BE49-F238E27FC236}">
                <a16:creationId xmlns:a16="http://schemas.microsoft.com/office/drawing/2014/main" id="{5234E789-6587-48E7-A588-5878E8A8F9DA}"/>
              </a:ext>
            </a:extLst>
          </p:cNvPr>
          <p:cNvSpPr/>
          <p:nvPr/>
        </p:nvSpPr>
        <p:spPr>
          <a:xfrm>
            <a:off x="5724128" y="2420888"/>
            <a:ext cx="2952326"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dirty="0"/>
              <a:t>ұйымдастыру</a:t>
            </a:r>
            <a:endParaRPr lang="ru-RU" sz="2400" dirty="0"/>
          </a:p>
        </p:txBody>
      </p:sp>
      <p:cxnSp>
        <p:nvCxnSpPr>
          <p:cNvPr id="8" name="Прямая со стрелкой 7">
            <a:extLst>
              <a:ext uri="{FF2B5EF4-FFF2-40B4-BE49-F238E27FC236}">
                <a16:creationId xmlns:a16="http://schemas.microsoft.com/office/drawing/2014/main" id="{92DD8583-2910-450D-812A-9CBE82D1DA06}"/>
              </a:ext>
            </a:extLst>
          </p:cNvPr>
          <p:cNvCxnSpPr>
            <a:cxnSpLocks/>
            <a:endCxn id="4" idx="3"/>
          </p:cNvCxnSpPr>
          <p:nvPr/>
        </p:nvCxnSpPr>
        <p:spPr>
          <a:xfrm flipH="1">
            <a:off x="3851918" y="1340768"/>
            <a:ext cx="936106" cy="123671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9" name="Прямая со стрелкой 8">
            <a:extLst>
              <a:ext uri="{FF2B5EF4-FFF2-40B4-BE49-F238E27FC236}">
                <a16:creationId xmlns:a16="http://schemas.microsoft.com/office/drawing/2014/main" id="{C28DEF3A-F66F-467A-AC7E-E7FAE4982C77}"/>
              </a:ext>
            </a:extLst>
          </p:cNvPr>
          <p:cNvCxnSpPr>
            <a:cxnSpLocks/>
            <a:endCxn id="3" idx="3"/>
          </p:cNvCxnSpPr>
          <p:nvPr/>
        </p:nvCxnSpPr>
        <p:spPr>
          <a:xfrm flipH="1">
            <a:off x="3779910" y="1412776"/>
            <a:ext cx="1080122" cy="260486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0" name="Прямая со стрелкой 9">
            <a:extLst>
              <a:ext uri="{FF2B5EF4-FFF2-40B4-BE49-F238E27FC236}">
                <a16:creationId xmlns:a16="http://schemas.microsoft.com/office/drawing/2014/main" id="{311A9619-FA94-45FC-B5CF-05DB5ACE0EC9}"/>
              </a:ext>
            </a:extLst>
          </p:cNvPr>
          <p:cNvCxnSpPr>
            <a:cxnSpLocks/>
            <a:endCxn id="5" idx="1"/>
          </p:cNvCxnSpPr>
          <p:nvPr/>
        </p:nvCxnSpPr>
        <p:spPr>
          <a:xfrm>
            <a:off x="4788024" y="1340768"/>
            <a:ext cx="936104" cy="267687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1" name="Прямая со стрелкой 10">
            <a:extLst>
              <a:ext uri="{FF2B5EF4-FFF2-40B4-BE49-F238E27FC236}">
                <a16:creationId xmlns:a16="http://schemas.microsoft.com/office/drawing/2014/main" id="{289F7B39-4380-49C5-8ABB-E2738546E377}"/>
              </a:ext>
            </a:extLst>
          </p:cNvPr>
          <p:cNvCxnSpPr>
            <a:cxnSpLocks/>
          </p:cNvCxnSpPr>
          <p:nvPr/>
        </p:nvCxnSpPr>
        <p:spPr>
          <a:xfrm>
            <a:off x="4797287" y="1325217"/>
            <a:ext cx="998849" cy="130790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825572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476671"/>
            <a:ext cx="576064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kk-KZ" sz="2400" b="1" dirty="0" smtClean="0"/>
              <a:t>7.2 </a:t>
            </a:r>
            <a:r>
              <a:rPr lang="kk-KZ" sz="2400" b="1" dirty="0"/>
              <a:t>Мемлекеттің  қызметі</a:t>
            </a:r>
          </a:p>
        </p:txBody>
      </p:sp>
      <p:sp>
        <p:nvSpPr>
          <p:cNvPr id="3" name="Скругленный прямоугольник 2"/>
          <p:cNvSpPr/>
          <p:nvPr/>
        </p:nvSpPr>
        <p:spPr>
          <a:xfrm>
            <a:off x="539553" y="1424042"/>
            <a:ext cx="3374032" cy="50405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a:solidFill>
                  <a:srgbClr val="FF0000"/>
                </a:solidFill>
              </a:rPr>
              <a:t>Ішкі </a:t>
            </a:r>
            <a:endParaRPr lang="ru-RU" sz="2400" b="1" dirty="0">
              <a:solidFill>
                <a:srgbClr val="FF0000"/>
              </a:solidFill>
            </a:endParaRPr>
          </a:p>
        </p:txBody>
      </p:sp>
      <p:sp>
        <p:nvSpPr>
          <p:cNvPr id="4" name="Скругленный прямоугольник 3"/>
          <p:cNvSpPr/>
          <p:nvPr/>
        </p:nvSpPr>
        <p:spPr>
          <a:xfrm>
            <a:off x="5076055" y="1412776"/>
            <a:ext cx="3480267" cy="50405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a:solidFill>
                  <a:srgbClr val="FF0000"/>
                </a:solidFill>
              </a:rPr>
              <a:t>Сыртқы </a:t>
            </a:r>
            <a:endParaRPr lang="ru-RU" sz="2400" b="1" dirty="0">
              <a:solidFill>
                <a:srgbClr val="FF0000"/>
              </a:solidFill>
            </a:endParaRPr>
          </a:p>
        </p:txBody>
      </p:sp>
      <p:sp>
        <p:nvSpPr>
          <p:cNvPr id="5" name="Прямоугольник 4"/>
          <p:cNvSpPr/>
          <p:nvPr/>
        </p:nvSpPr>
        <p:spPr>
          <a:xfrm>
            <a:off x="947712" y="2068473"/>
            <a:ext cx="2976213"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t>экономикалық</a:t>
            </a:r>
            <a:endParaRPr lang="ru-RU" dirty="0"/>
          </a:p>
        </p:txBody>
      </p:sp>
      <p:sp>
        <p:nvSpPr>
          <p:cNvPr id="6" name="Прямоугольник 5"/>
          <p:cNvSpPr/>
          <p:nvPr/>
        </p:nvSpPr>
        <p:spPr>
          <a:xfrm>
            <a:off x="971600" y="2681569"/>
            <a:ext cx="2952326"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t>әлеуметтік</a:t>
            </a:r>
            <a:endParaRPr lang="ru-RU" dirty="0"/>
          </a:p>
        </p:txBody>
      </p:sp>
      <p:sp>
        <p:nvSpPr>
          <p:cNvPr id="7" name="Прямоугольник 6"/>
          <p:cNvSpPr/>
          <p:nvPr/>
        </p:nvSpPr>
        <p:spPr>
          <a:xfrm>
            <a:off x="987479" y="3933055"/>
            <a:ext cx="2896677" cy="56441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t>Конституциялық құрылымды қорғау</a:t>
            </a:r>
            <a:endParaRPr lang="ru-RU" dirty="0"/>
          </a:p>
        </p:txBody>
      </p:sp>
      <p:sp>
        <p:nvSpPr>
          <p:cNvPr id="8" name="Прямоугольник 7"/>
          <p:cNvSpPr/>
          <p:nvPr/>
        </p:nvSpPr>
        <p:spPr>
          <a:xfrm>
            <a:off x="1001874" y="4653136"/>
            <a:ext cx="2891778" cy="66064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t>Құқық пен заңдылықпен қамтамасыз ету</a:t>
            </a:r>
            <a:endParaRPr lang="ru-RU" dirty="0"/>
          </a:p>
        </p:txBody>
      </p:sp>
      <p:sp>
        <p:nvSpPr>
          <p:cNvPr id="9" name="Прямоугольник 8"/>
          <p:cNvSpPr/>
          <p:nvPr/>
        </p:nvSpPr>
        <p:spPr>
          <a:xfrm>
            <a:off x="1001874" y="6077126"/>
            <a:ext cx="2880316"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t>Экологиялық </a:t>
            </a:r>
            <a:endParaRPr lang="ru-RU" dirty="0"/>
          </a:p>
        </p:txBody>
      </p:sp>
      <p:sp>
        <p:nvSpPr>
          <p:cNvPr id="10" name="Прямоугольник 9"/>
          <p:cNvSpPr/>
          <p:nvPr/>
        </p:nvSpPr>
        <p:spPr>
          <a:xfrm>
            <a:off x="971796" y="3264882"/>
            <a:ext cx="2941789" cy="57499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t>Халық билігін қамтамасыз ету</a:t>
            </a:r>
            <a:endParaRPr lang="ru-RU" dirty="0"/>
          </a:p>
        </p:txBody>
      </p:sp>
      <p:sp>
        <p:nvSpPr>
          <p:cNvPr id="11" name="Прямоугольник 10"/>
          <p:cNvSpPr/>
          <p:nvPr/>
        </p:nvSpPr>
        <p:spPr>
          <a:xfrm>
            <a:off x="1012824" y="5441533"/>
            <a:ext cx="2880317"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t>Қоғамды біріктіру</a:t>
            </a:r>
            <a:endParaRPr lang="ru-RU" dirty="0"/>
          </a:p>
        </p:txBody>
      </p:sp>
      <p:cxnSp>
        <p:nvCxnSpPr>
          <p:cNvPr id="14" name="Прямая соединительная линия 13"/>
          <p:cNvCxnSpPr/>
          <p:nvPr/>
        </p:nvCxnSpPr>
        <p:spPr>
          <a:xfrm>
            <a:off x="683568" y="1928098"/>
            <a:ext cx="0" cy="4377628"/>
          </a:xfrm>
          <a:prstGeom prst="line">
            <a:avLst/>
          </a:prstGeom>
        </p:spPr>
        <p:style>
          <a:lnRef idx="2">
            <a:schemeClr val="accent2"/>
          </a:lnRef>
          <a:fillRef idx="0">
            <a:schemeClr val="accent2"/>
          </a:fillRef>
          <a:effectRef idx="1">
            <a:schemeClr val="accent2"/>
          </a:effectRef>
          <a:fontRef idx="minor">
            <a:schemeClr val="tx1"/>
          </a:fontRef>
        </p:style>
      </p:cxnSp>
      <p:cxnSp>
        <p:nvCxnSpPr>
          <p:cNvPr id="16" name="Прямая со стрелкой 15"/>
          <p:cNvCxnSpPr>
            <a:endCxn id="5" idx="1"/>
          </p:cNvCxnSpPr>
          <p:nvPr/>
        </p:nvCxnSpPr>
        <p:spPr>
          <a:xfrm>
            <a:off x="683568" y="2297073"/>
            <a:ext cx="264144"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8" name="Прямая со стрелкой 17"/>
          <p:cNvCxnSpPr>
            <a:endCxn id="6" idx="1"/>
          </p:cNvCxnSpPr>
          <p:nvPr/>
        </p:nvCxnSpPr>
        <p:spPr>
          <a:xfrm>
            <a:off x="683568" y="2910169"/>
            <a:ext cx="288032"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0" name="Прямая со стрелкой 19"/>
          <p:cNvCxnSpPr>
            <a:endCxn id="10" idx="1"/>
          </p:cNvCxnSpPr>
          <p:nvPr/>
        </p:nvCxnSpPr>
        <p:spPr>
          <a:xfrm>
            <a:off x="683568" y="3552380"/>
            <a:ext cx="288228"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2" name="Прямая со стрелкой 21"/>
          <p:cNvCxnSpPr>
            <a:endCxn id="7" idx="1"/>
          </p:cNvCxnSpPr>
          <p:nvPr/>
        </p:nvCxnSpPr>
        <p:spPr>
          <a:xfrm>
            <a:off x="683568" y="4215260"/>
            <a:ext cx="303911" cy="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4" name="Прямая со стрелкой 23"/>
          <p:cNvCxnSpPr>
            <a:endCxn id="8" idx="1"/>
          </p:cNvCxnSpPr>
          <p:nvPr/>
        </p:nvCxnSpPr>
        <p:spPr>
          <a:xfrm>
            <a:off x="683568" y="4983460"/>
            <a:ext cx="318306"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6" name="Прямая со стрелкой 25"/>
          <p:cNvCxnSpPr>
            <a:endCxn id="11" idx="1"/>
          </p:cNvCxnSpPr>
          <p:nvPr/>
        </p:nvCxnSpPr>
        <p:spPr>
          <a:xfrm>
            <a:off x="683568" y="5670133"/>
            <a:ext cx="329256"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8" name="Прямая со стрелкой 27"/>
          <p:cNvCxnSpPr>
            <a:endCxn id="9" idx="1"/>
          </p:cNvCxnSpPr>
          <p:nvPr/>
        </p:nvCxnSpPr>
        <p:spPr>
          <a:xfrm>
            <a:off x="683568" y="6305726"/>
            <a:ext cx="318306"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33" name="Прямоугольник 32"/>
          <p:cNvSpPr/>
          <p:nvPr/>
        </p:nvSpPr>
        <p:spPr>
          <a:xfrm>
            <a:off x="5580112" y="4293096"/>
            <a:ext cx="2976213" cy="9361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t>өзара тиімді ынтымақтастықты дамыту</a:t>
            </a:r>
            <a:endParaRPr lang="ru-RU" dirty="0"/>
          </a:p>
        </p:txBody>
      </p:sp>
      <p:sp>
        <p:nvSpPr>
          <p:cNvPr id="34" name="Прямоугольник 33"/>
          <p:cNvSpPr/>
          <p:nvPr/>
        </p:nvSpPr>
        <p:spPr>
          <a:xfrm>
            <a:off x="5580110" y="5517232"/>
            <a:ext cx="2976213" cy="101709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t>халықаралық қатынастарда мемлекеттік мүдделерді қорғау</a:t>
            </a:r>
            <a:endParaRPr lang="ru-RU" dirty="0"/>
          </a:p>
        </p:txBody>
      </p:sp>
      <p:sp>
        <p:nvSpPr>
          <p:cNvPr id="35" name="Прямоугольник 34"/>
          <p:cNvSpPr/>
          <p:nvPr/>
        </p:nvSpPr>
        <p:spPr>
          <a:xfrm>
            <a:off x="5580109" y="3281440"/>
            <a:ext cx="2976213" cy="68128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t>Ұлттық қаіпсіздікті қамтамасыз ету </a:t>
            </a:r>
            <a:endParaRPr lang="ru-RU" dirty="0"/>
          </a:p>
        </p:txBody>
      </p:sp>
      <p:sp>
        <p:nvSpPr>
          <p:cNvPr id="36" name="Прямоугольник 35"/>
          <p:cNvSpPr/>
          <p:nvPr/>
        </p:nvSpPr>
        <p:spPr>
          <a:xfrm>
            <a:off x="5580112" y="2258296"/>
            <a:ext cx="2976213" cy="7386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dirty="0"/>
              <a:t>Жаһандық проблемалады шешуге атсалысу</a:t>
            </a:r>
            <a:endParaRPr lang="ru-RU" dirty="0"/>
          </a:p>
        </p:txBody>
      </p:sp>
      <p:cxnSp>
        <p:nvCxnSpPr>
          <p:cNvPr id="38" name="Прямая соединительная линия 37"/>
          <p:cNvCxnSpPr/>
          <p:nvPr/>
        </p:nvCxnSpPr>
        <p:spPr>
          <a:xfrm>
            <a:off x="5220072" y="1928098"/>
            <a:ext cx="0" cy="4097681"/>
          </a:xfrm>
          <a:prstGeom prst="line">
            <a:avLst/>
          </a:prstGeom>
        </p:spPr>
        <p:style>
          <a:lnRef idx="2">
            <a:schemeClr val="accent2"/>
          </a:lnRef>
          <a:fillRef idx="0">
            <a:schemeClr val="accent2"/>
          </a:fillRef>
          <a:effectRef idx="1">
            <a:schemeClr val="accent2"/>
          </a:effectRef>
          <a:fontRef idx="minor">
            <a:schemeClr val="tx1"/>
          </a:fontRef>
        </p:style>
      </p:cxnSp>
      <p:cxnSp>
        <p:nvCxnSpPr>
          <p:cNvPr id="40" name="Прямая со стрелкой 39"/>
          <p:cNvCxnSpPr>
            <a:endCxn id="36" idx="1"/>
          </p:cNvCxnSpPr>
          <p:nvPr/>
        </p:nvCxnSpPr>
        <p:spPr>
          <a:xfrm>
            <a:off x="5220072" y="2627624"/>
            <a:ext cx="360040"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3" name="Прямая со стрелкой 42"/>
          <p:cNvCxnSpPr>
            <a:endCxn id="35" idx="1"/>
          </p:cNvCxnSpPr>
          <p:nvPr/>
        </p:nvCxnSpPr>
        <p:spPr>
          <a:xfrm>
            <a:off x="5220072" y="3622082"/>
            <a:ext cx="360037"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5" name="Прямая со стрелкой 44"/>
          <p:cNvCxnSpPr>
            <a:endCxn id="33" idx="1"/>
          </p:cNvCxnSpPr>
          <p:nvPr/>
        </p:nvCxnSpPr>
        <p:spPr>
          <a:xfrm>
            <a:off x="5220072" y="4761148"/>
            <a:ext cx="360040"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8" name="Прямая со стрелкой 47"/>
          <p:cNvCxnSpPr>
            <a:endCxn id="34" idx="1"/>
          </p:cNvCxnSpPr>
          <p:nvPr/>
        </p:nvCxnSpPr>
        <p:spPr>
          <a:xfrm>
            <a:off x="5220072" y="6025779"/>
            <a:ext cx="360038"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919407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76672"/>
            <a:ext cx="8352928" cy="738664"/>
          </a:xfrm>
          <a:prstGeom prst="rect">
            <a:avLst/>
          </a:prstGeom>
        </p:spPr>
        <p:txBody>
          <a:bodyPr wrap="square">
            <a:spAutoFit/>
          </a:bodyPr>
          <a:lstStyle/>
          <a:p>
            <a:pPr lvl="1" fontAlgn="base">
              <a:lnSpc>
                <a:spcPct val="150000"/>
              </a:lnSpc>
              <a:spcBef>
                <a:spcPct val="0"/>
              </a:spcBef>
              <a:spcAft>
                <a:spcPct val="0"/>
              </a:spcAft>
            </a:pPr>
            <a:r>
              <a:rPr lang="en-US" sz="2800" b="1" dirty="0" smtClean="0">
                <a:latin typeface="Calibri" panose="020F0502020204030204" pitchFamily="34" charset="0"/>
              </a:rPr>
              <a:t>7</a:t>
            </a:r>
            <a:r>
              <a:rPr lang="kk-KZ" sz="2800" b="1" dirty="0" smtClean="0">
                <a:latin typeface="Calibri" panose="020F0502020204030204" pitchFamily="34" charset="0"/>
              </a:rPr>
              <a:t>.3 </a:t>
            </a:r>
            <a:r>
              <a:rPr lang="kk-KZ" sz="2800" b="1" dirty="0">
                <a:latin typeface="Calibri" panose="020F0502020204030204" pitchFamily="34" charset="0"/>
              </a:rPr>
              <a:t>Қазақстанда ұлттық мемлекеттің қалыптасуы</a:t>
            </a:r>
            <a:endParaRPr lang="ru-RU" sz="2800" b="1" dirty="0">
              <a:latin typeface="Calibri" panose="020F0502020204030204" pitchFamily="34" charset="0"/>
            </a:endParaRPr>
          </a:p>
        </p:txBody>
      </p:sp>
      <p:sp>
        <p:nvSpPr>
          <p:cNvPr id="3" name="Скругленный прямоугольник 2"/>
          <p:cNvSpPr/>
          <p:nvPr/>
        </p:nvSpPr>
        <p:spPr>
          <a:xfrm>
            <a:off x="2951820" y="2866171"/>
            <a:ext cx="2952328" cy="914400"/>
          </a:xfrm>
          <a:prstGeom prst="roundRect">
            <a:avLst/>
          </a:prstGeom>
          <a:ln w="38100"/>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dirty="0">
                <a:latin typeface="Arial" pitchFamily="34" charset="0"/>
                <a:cs typeface="Arial" pitchFamily="34" charset="0"/>
              </a:rPr>
              <a:t>мемлекет</a:t>
            </a:r>
            <a:endParaRPr lang="ru-RU" sz="2400" dirty="0">
              <a:latin typeface="Arial" pitchFamily="34" charset="0"/>
              <a:cs typeface="Arial" pitchFamily="34" charset="0"/>
            </a:endParaRPr>
          </a:p>
        </p:txBody>
      </p:sp>
      <p:sp>
        <p:nvSpPr>
          <p:cNvPr id="4" name="Прямоугольник 3"/>
          <p:cNvSpPr/>
          <p:nvPr/>
        </p:nvSpPr>
        <p:spPr>
          <a:xfrm>
            <a:off x="2340328" y="1556792"/>
            <a:ext cx="4478625" cy="914400"/>
          </a:xfrm>
          <a:prstGeom prst="rect">
            <a:avLst/>
          </a:prstGeom>
          <a:ln w="38100"/>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b="1" dirty="0">
                <a:latin typeface="Arial" pitchFamily="34" charset="0"/>
                <a:cs typeface="Arial" pitchFamily="34" charset="0"/>
              </a:rPr>
              <a:t>Қазақстан Республикасы</a:t>
            </a:r>
            <a:endParaRPr lang="ru-RU" sz="2400" b="1" dirty="0">
              <a:latin typeface="Arial" pitchFamily="34" charset="0"/>
              <a:cs typeface="Arial" pitchFamily="34" charset="0"/>
            </a:endParaRPr>
          </a:p>
        </p:txBody>
      </p:sp>
      <p:sp>
        <p:nvSpPr>
          <p:cNvPr id="5" name="Прямоугольник 4"/>
          <p:cNvSpPr/>
          <p:nvPr/>
        </p:nvSpPr>
        <p:spPr>
          <a:xfrm>
            <a:off x="259227" y="4509120"/>
            <a:ext cx="2448272"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dirty="0">
                <a:latin typeface="Arial" pitchFamily="34" charset="0"/>
                <a:cs typeface="Arial" pitchFamily="34" charset="0"/>
              </a:rPr>
              <a:t>демократиялық</a:t>
            </a:r>
            <a:endParaRPr lang="ru-RU" sz="2400" dirty="0">
              <a:latin typeface="Arial" pitchFamily="34" charset="0"/>
              <a:cs typeface="Arial" pitchFamily="34" charset="0"/>
            </a:endParaRPr>
          </a:p>
        </p:txBody>
      </p:sp>
      <p:sp>
        <p:nvSpPr>
          <p:cNvPr id="6" name="Прямоугольник 5"/>
          <p:cNvSpPr/>
          <p:nvPr/>
        </p:nvSpPr>
        <p:spPr>
          <a:xfrm>
            <a:off x="1244714" y="5648297"/>
            <a:ext cx="2448272"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dirty="0">
                <a:latin typeface="Arial" pitchFamily="34" charset="0"/>
                <a:cs typeface="Arial" pitchFamily="34" charset="0"/>
              </a:rPr>
              <a:t>зайырлы</a:t>
            </a:r>
            <a:endParaRPr lang="ru-RU" sz="2400" dirty="0">
              <a:latin typeface="Arial" pitchFamily="34" charset="0"/>
              <a:cs typeface="Arial" pitchFamily="34" charset="0"/>
            </a:endParaRPr>
          </a:p>
        </p:txBody>
      </p:sp>
      <p:sp>
        <p:nvSpPr>
          <p:cNvPr id="7" name="Прямоугольник 6"/>
          <p:cNvSpPr/>
          <p:nvPr/>
        </p:nvSpPr>
        <p:spPr>
          <a:xfrm>
            <a:off x="6187819" y="4509120"/>
            <a:ext cx="2448272"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dirty="0">
                <a:latin typeface="Arial" pitchFamily="34" charset="0"/>
                <a:cs typeface="Arial" pitchFamily="34" charset="0"/>
              </a:rPr>
              <a:t>әлеуметтік</a:t>
            </a:r>
            <a:endParaRPr lang="ru-RU" sz="2400" dirty="0">
              <a:latin typeface="Arial" pitchFamily="34" charset="0"/>
              <a:cs typeface="Arial" pitchFamily="34" charset="0"/>
            </a:endParaRPr>
          </a:p>
        </p:txBody>
      </p:sp>
      <p:sp>
        <p:nvSpPr>
          <p:cNvPr id="8" name="Прямоугольник 7"/>
          <p:cNvSpPr/>
          <p:nvPr/>
        </p:nvSpPr>
        <p:spPr>
          <a:xfrm>
            <a:off x="5099187" y="5648297"/>
            <a:ext cx="2448272"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dirty="0">
                <a:latin typeface="Arial" pitchFamily="34" charset="0"/>
                <a:cs typeface="Arial" pitchFamily="34" charset="0"/>
              </a:rPr>
              <a:t>құқықтық</a:t>
            </a:r>
            <a:endParaRPr lang="ru-RU" sz="2400" dirty="0">
              <a:latin typeface="Arial" pitchFamily="34" charset="0"/>
              <a:cs typeface="Arial" pitchFamily="34" charset="0"/>
            </a:endParaRPr>
          </a:p>
        </p:txBody>
      </p:sp>
      <p:cxnSp>
        <p:nvCxnSpPr>
          <p:cNvPr id="9" name="Прямая соединительная линия 8"/>
          <p:cNvCxnSpPr/>
          <p:nvPr/>
        </p:nvCxnSpPr>
        <p:spPr>
          <a:xfrm>
            <a:off x="4366401" y="2471192"/>
            <a:ext cx="0" cy="3760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stCxn id="3" idx="2"/>
          </p:cNvCxnSpPr>
          <p:nvPr/>
        </p:nvCxnSpPr>
        <p:spPr>
          <a:xfrm flipH="1">
            <a:off x="1688135" y="3780571"/>
            <a:ext cx="2739849" cy="72854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endCxn id="7" idx="0"/>
          </p:cNvCxnSpPr>
          <p:nvPr/>
        </p:nvCxnSpPr>
        <p:spPr>
          <a:xfrm>
            <a:off x="4405256" y="3801970"/>
            <a:ext cx="3006699" cy="7071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stCxn id="3" idx="2"/>
          </p:cNvCxnSpPr>
          <p:nvPr/>
        </p:nvCxnSpPr>
        <p:spPr>
          <a:xfrm flipH="1">
            <a:off x="2753849" y="3780571"/>
            <a:ext cx="1674135" cy="186772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a:endCxn id="8" idx="0"/>
          </p:cNvCxnSpPr>
          <p:nvPr/>
        </p:nvCxnSpPr>
        <p:spPr>
          <a:xfrm>
            <a:off x="4374211" y="3801970"/>
            <a:ext cx="1949112" cy="184632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1646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76672"/>
            <a:ext cx="8352928" cy="738664"/>
          </a:xfrm>
          <a:prstGeom prst="rect">
            <a:avLst/>
          </a:prstGeom>
        </p:spPr>
        <p:txBody>
          <a:bodyPr wrap="square">
            <a:spAutoFit/>
          </a:bodyPr>
          <a:lstStyle/>
          <a:p>
            <a:pPr lvl="1" fontAlgn="base">
              <a:lnSpc>
                <a:spcPct val="150000"/>
              </a:lnSpc>
              <a:spcBef>
                <a:spcPct val="0"/>
              </a:spcBef>
              <a:spcAft>
                <a:spcPct val="0"/>
              </a:spcAft>
            </a:pPr>
            <a:r>
              <a:rPr lang="en-US" sz="2800" b="1" dirty="0" smtClean="0">
                <a:latin typeface="Calibri" panose="020F0502020204030204" pitchFamily="34" charset="0"/>
              </a:rPr>
              <a:t>7</a:t>
            </a:r>
            <a:r>
              <a:rPr lang="kk-KZ" sz="2800" b="1" dirty="0" smtClean="0">
                <a:latin typeface="Calibri" panose="020F0502020204030204" pitchFamily="34" charset="0"/>
              </a:rPr>
              <a:t>.3 </a:t>
            </a:r>
            <a:r>
              <a:rPr lang="kk-KZ" sz="2800" b="1" dirty="0">
                <a:latin typeface="Calibri" panose="020F0502020204030204" pitchFamily="34" charset="0"/>
              </a:rPr>
              <a:t>Қазақстанда ұлттық мемлекеттің қалыптасуы</a:t>
            </a:r>
            <a:endParaRPr lang="ru-RU" sz="2800" b="1" dirty="0">
              <a:latin typeface="Calibri" panose="020F0502020204030204" pitchFamily="34" charset="0"/>
            </a:endParaRPr>
          </a:p>
        </p:txBody>
      </p:sp>
      <p:sp>
        <p:nvSpPr>
          <p:cNvPr id="3" name="Прямоугольник 2"/>
          <p:cNvSpPr/>
          <p:nvPr/>
        </p:nvSpPr>
        <p:spPr>
          <a:xfrm>
            <a:off x="3037312" y="1321294"/>
            <a:ext cx="3960440" cy="58907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algn="ctr" fontAlgn="base">
              <a:lnSpc>
                <a:spcPct val="150000"/>
              </a:lnSpc>
              <a:spcBef>
                <a:spcPct val="0"/>
              </a:spcBef>
              <a:spcAft>
                <a:spcPct val="0"/>
              </a:spcAft>
            </a:pPr>
            <a:r>
              <a:rPr lang="kk-KZ" sz="2400" b="1">
                <a:latin typeface="Calibri" panose="020F0502020204030204" pitchFamily="34" charset="0"/>
              </a:rPr>
              <a:t>Қазақстан Республикасы</a:t>
            </a:r>
            <a:endParaRPr lang="ru-RU" sz="2400" b="1" dirty="0">
              <a:latin typeface="Calibri" panose="020F0502020204030204" pitchFamily="34" charset="0"/>
            </a:endParaRPr>
          </a:p>
        </p:txBody>
      </p:sp>
      <p:sp>
        <p:nvSpPr>
          <p:cNvPr id="4" name="Прямоугольник 3"/>
          <p:cNvSpPr/>
          <p:nvPr/>
        </p:nvSpPr>
        <p:spPr>
          <a:xfrm>
            <a:off x="3923928" y="2060848"/>
            <a:ext cx="2016224" cy="50629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fontAlgn="base">
              <a:lnSpc>
                <a:spcPct val="150000"/>
              </a:lnSpc>
              <a:spcBef>
                <a:spcPct val="0"/>
              </a:spcBef>
              <a:spcAft>
                <a:spcPct val="0"/>
              </a:spcAft>
            </a:pPr>
            <a:r>
              <a:rPr lang="kk-KZ" sz="2000" b="1" dirty="0">
                <a:latin typeface="Calibri" panose="020F0502020204030204" pitchFamily="34" charset="0"/>
              </a:rPr>
              <a:t>Президент </a:t>
            </a:r>
            <a:endParaRPr lang="ru-RU" sz="2000" b="1" dirty="0">
              <a:latin typeface="Calibri" panose="020F0502020204030204" pitchFamily="34" charset="0"/>
            </a:endParaRPr>
          </a:p>
        </p:txBody>
      </p:sp>
      <p:sp>
        <p:nvSpPr>
          <p:cNvPr id="5" name="Прямоугольник 4"/>
          <p:cNvSpPr/>
          <p:nvPr/>
        </p:nvSpPr>
        <p:spPr>
          <a:xfrm>
            <a:off x="6660232" y="2950963"/>
            <a:ext cx="2016224" cy="50629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fontAlgn="base">
              <a:lnSpc>
                <a:spcPct val="150000"/>
              </a:lnSpc>
              <a:spcBef>
                <a:spcPct val="0"/>
              </a:spcBef>
              <a:spcAft>
                <a:spcPct val="0"/>
              </a:spcAft>
            </a:pPr>
            <a:r>
              <a:rPr lang="kk-KZ" sz="2000" dirty="0">
                <a:latin typeface="Calibri" panose="020F0502020204030204" pitchFamily="34" charset="0"/>
              </a:rPr>
              <a:t>Сот билігі</a:t>
            </a:r>
          </a:p>
        </p:txBody>
      </p:sp>
      <p:sp>
        <p:nvSpPr>
          <p:cNvPr id="6" name="Прямоугольник 5"/>
          <p:cNvSpPr/>
          <p:nvPr/>
        </p:nvSpPr>
        <p:spPr>
          <a:xfrm>
            <a:off x="4013552" y="2899100"/>
            <a:ext cx="2196244" cy="7078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algn="ctr" fontAlgn="base">
              <a:spcBef>
                <a:spcPct val="0"/>
              </a:spcBef>
              <a:spcAft>
                <a:spcPct val="0"/>
              </a:spcAft>
            </a:pPr>
            <a:r>
              <a:rPr lang="kk-KZ" sz="2000" dirty="0">
                <a:latin typeface="Calibri" panose="020F0502020204030204" pitchFamily="34" charset="0"/>
              </a:rPr>
              <a:t>Атқарушы билік </a:t>
            </a:r>
            <a:endParaRPr lang="ru-RU" sz="2000" dirty="0">
              <a:latin typeface="Calibri" panose="020F0502020204030204" pitchFamily="34" charset="0"/>
            </a:endParaRPr>
          </a:p>
        </p:txBody>
      </p:sp>
      <p:sp>
        <p:nvSpPr>
          <p:cNvPr id="7" name="Прямоугольник 6"/>
          <p:cNvSpPr/>
          <p:nvPr/>
        </p:nvSpPr>
        <p:spPr>
          <a:xfrm>
            <a:off x="650795" y="2950963"/>
            <a:ext cx="2301381" cy="7078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algn="ctr" fontAlgn="base">
              <a:spcBef>
                <a:spcPct val="0"/>
              </a:spcBef>
              <a:spcAft>
                <a:spcPct val="0"/>
              </a:spcAft>
            </a:pPr>
            <a:r>
              <a:rPr lang="kk-KZ" sz="2000" dirty="0">
                <a:latin typeface="Calibri" panose="020F0502020204030204" pitchFamily="34" charset="0"/>
              </a:rPr>
              <a:t>Заң шығарушы билік </a:t>
            </a:r>
            <a:endParaRPr lang="ru-RU" sz="2000" dirty="0">
              <a:latin typeface="Calibri" panose="020F0502020204030204" pitchFamily="34" charset="0"/>
            </a:endParaRPr>
          </a:p>
        </p:txBody>
      </p:sp>
      <p:sp>
        <p:nvSpPr>
          <p:cNvPr id="8" name="Прямоугольник 7"/>
          <p:cNvSpPr/>
          <p:nvPr/>
        </p:nvSpPr>
        <p:spPr>
          <a:xfrm>
            <a:off x="757730" y="3932467"/>
            <a:ext cx="2087513" cy="55399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1" fontAlgn="base">
              <a:lnSpc>
                <a:spcPct val="150000"/>
              </a:lnSpc>
              <a:spcBef>
                <a:spcPct val="0"/>
              </a:spcBef>
              <a:spcAft>
                <a:spcPct val="0"/>
              </a:spcAft>
            </a:pPr>
            <a:r>
              <a:rPr lang="kk-KZ" sz="2000" b="1" dirty="0">
                <a:latin typeface="Calibri" panose="020F0502020204030204" pitchFamily="34" charset="0"/>
              </a:rPr>
              <a:t>ПАРЛАМЕНТ</a:t>
            </a:r>
            <a:r>
              <a:rPr lang="kk-KZ" sz="2000" dirty="0">
                <a:latin typeface="Calibri" panose="020F0502020204030204" pitchFamily="34" charset="0"/>
              </a:rPr>
              <a:t> </a:t>
            </a:r>
            <a:endParaRPr lang="ru-RU" sz="2000" dirty="0">
              <a:latin typeface="Calibri" panose="020F0502020204030204" pitchFamily="34" charset="0"/>
            </a:endParaRPr>
          </a:p>
        </p:txBody>
      </p:sp>
      <p:sp>
        <p:nvSpPr>
          <p:cNvPr id="9" name="Прямоугольник 8"/>
          <p:cNvSpPr/>
          <p:nvPr/>
        </p:nvSpPr>
        <p:spPr>
          <a:xfrm>
            <a:off x="1902464" y="4941168"/>
            <a:ext cx="1594656" cy="50629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algn="just" fontAlgn="base">
              <a:lnSpc>
                <a:spcPct val="150000"/>
              </a:lnSpc>
              <a:spcBef>
                <a:spcPct val="0"/>
              </a:spcBef>
              <a:spcAft>
                <a:spcPct val="0"/>
              </a:spcAft>
            </a:pPr>
            <a:r>
              <a:rPr lang="kk-KZ" sz="2000" dirty="0">
                <a:latin typeface="Calibri" panose="020F0502020204030204" pitchFamily="34" charset="0"/>
              </a:rPr>
              <a:t>Мәжіліс </a:t>
            </a:r>
            <a:endParaRPr lang="ru-RU" sz="2000" dirty="0">
              <a:latin typeface="Calibri" panose="020F0502020204030204" pitchFamily="34" charset="0"/>
            </a:endParaRPr>
          </a:p>
        </p:txBody>
      </p:sp>
      <p:sp>
        <p:nvSpPr>
          <p:cNvPr id="10" name="Прямоугольник 9"/>
          <p:cNvSpPr/>
          <p:nvPr/>
        </p:nvSpPr>
        <p:spPr>
          <a:xfrm>
            <a:off x="179512" y="4941168"/>
            <a:ext cx="1431777" cy="50629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algn="ctr" fontAlgn="base">
              <a:lnSpc>
                <a:spcPct val="150000"/>
              </a:lnSpc>
              <a:spcBef>
                <a:spcPct val="0"/>
              </a:spcBef>
              <a:spcAft>
                <a:spcPct val="0"/>
              </a:spcAft>
            </a:pPr>
            <a:r>
              <a:rPr lang="kk-KZ" sz="2000" dirty="0">
                <a:latin typeface="Calibri" panose="020F0502020204030204" pitchFamily="34" charset="0"/>
              </a:rPr>
              <a:t>Сенат </a:t>
            </a:r>
            <a:endParaRPr lang="ru-RU" sz="2000" dirty="0">
              <a:latin typeface="Calibri" panose="020F0502020204030204" pitchFamily="34" charset="0"/>
            </a:endParaRPr>
          </a:p>
        </p:txBody>
      </p:sp>
      <p:sp>
        <p:nvSpPr>
          <p:cNvPr id="11" name="Прямоугольник 10"/>
          <p:cNvSpPr/>
          <p:nvPr/>
        </p:nvSpPr>
        <p:spPr>
          <a:xfrm>
            <a:off x="722086" y="5889519"/>
            <a:ext cx="2158802" cy="55399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fontAlgn="base">
              <a:lnSpc>
                <a:spcPct val="150000"/>
              </a:lnSpc>
              <a:spcBef>
                <a:spcPct val="0"/>
              </a:spcBef>
              <a:spcAft>
                <a:spcPct val="0"/>
              </a:spcAft>
            </a:pPr>
            <a:r>
              <a:rPr lang="kk-KZ" sz="2000" dirty="0">
                <a:latin typeface="Calibri" panose="020F0502020204030204" pitchFamily="34" charset="0"/>
              </a:rPr>
              <a:t>Мәслихаттар </a:t>
            </a:r>
            <a:endParaRPr lang="ru-RU" sz="2000" dirty="0">
              <a:latin typeface="Calibri" panose="020F0502020204030204" pitchFamily="34" charset="0"/>
            </a:endParaRPr>
          </a:p>
        </p:txBody>
      </p:sp>
      <p:sp>
        <p:nvSpPr>
          <p:cNvPr id="12" name="Прямоугольник 11"/>
          <p:cNvSpPr/>
          <p:nvPr/>
        </p:nvSpPr>
        <p:spPr>
          <a:xfrm>
            <a:off x="4021088" y="3932467"/>
            <a:ext cx="2016224" cy="50629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1" fontAlgn="base">
              <a:lnSpc>
                <a:spcPct val="150000"/>
              </a:lnSpc>
              <a:spcBef>
                <a:spcPct val="0"/>
              </a:spcBef>
              <a:spcAft>
                <a:spcPct val="0"/>
              </a:spcAft>
            </a:pPr>
            <a:r>
              <a:rPr lang="kk-KZ" sz="2000" b="1" dirty="0">
                <a:latin typeface="Calibri" panose="020F0502020204030204" pitchFamily="34" charset="0"/>
              </a:rPr>
              <a:t>ҮКІМЕТ</a:t>
            </a:r>
            <a:endParaRPr lang="ru-RU" sz="2000" b="1" dirty="0">
              <a:latin typeface="Calibri" panose="020F0502020204030204" pitchFamily="34" charset="0"/>
            </a:endParaRPr>
          </a:p>
        </p:txBody>
      </p:sp>
      <p:sp>
        <p:nvSpPr>
          <p:cNvPr id="13" name="Прямоугольник 12"/>
          <p:cNvSpPr/>
          <p:nvPr/>
        </p:nvSpPr>
        <p:spPr>
          <a:xfrm>
            <a:off x="4033802" y="4686482"/>
            <a:ext cx="2016224" cy="101566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fontAlgn="base">
              <a:spcBef>
                <a:spcPct val="0"/>
              </a:spcBef>
              <a:spcAft>
                <a:spcPct val="0"/>
              </a:spcAft>
            </a:pPr>
            <a:r>
              <a:rPr lang="kk-KZ" sz="2000" dirty="0">
                <a:latin typeface="Calibri" panose="020F0502020204030204" pitchFamily="34" charset="0"/>
              </a:rPr>
              <a:t>Министрлік, ведомство, комитеттер</a:t>
            </a:r>
            <a:endParaRPr lang="ru-RU" sz="2000" dirty="0">
              <a:latin typeface="Calibri" panose="020F0502020204030204" pitchFamily="34" charset="0"/>
            </a:endParaRPr>
          </a:p>
        </p:txBody>
      </p:sp>
      <p:sp>
        <p:nvSpPr>
          <p:cNvPr id="14" name="Прямоугольник 13"/>
          <p:cNvSpPr/>
          <p:nvPr/>
        </p:nvSpPr>
        <p:spPr>
          <a:xfrm>
            <a:off x="4021088" y="5913372"/>
            <a:ext cx="2016224" cy="50629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fontAlgn="base">
              <a:lnSpc>
                <a:spcPct val="150000"/>
              </a:lnSpc>
              <a:spcBef>
                <a:spcPct val="0"/>
              </a:spcBef>
              <a:spcAft>
                <a:spcPct val="0"/>
              </a:spcAft>
            </a:pPr>
            <a:r>
              <a:rPr lang="kk-KZ" sz="2000" dirty="0">
                <a:latin typeface="Calibri" panose="020F0502020204030204" pitchFamily="34" charset="0"/>
              </a:rPr>
              <a:t>Әкімшілік </a:t>
            </a:r>
            <a:endParaRPr lang="ru-RU" sz="2000" dirty="0">
              <a:latin typeface="Calibri" panose="020F0502020204030204" pitchFamily="34" charset="0"/>
            </a:endParaRPr>
          </a:p>
        </p:txBody>
      </p:sp>
      <p:sp>
        <p:nvSpPr>
          <p:cNvPr id="15" name="Прямоугольник 14"/>
          <p:cNvSpPr/>
          <p:nvPr/>
        </p:nvSpPr>
        <p:spPr>
          <a:xfrm>
            <a:off x="6620036" y="3908614"/>
            <a:ext cx="2096616" cy="55399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1" fontAlgn="base">
              <a:lnSpc>
                <a:spcPct val="150000"/>
              </a:lnSpc>
              <a:spcBef>
                <a:spcPct val="0"/>
              </a:spcBef>
              <a:spcAft>
                <a:spcPct val="0"/>
              </a:spcAft>
            </a:pPr>
            <a:r>
              <a:rPr lang="kk-KZ" sz="2000" b="1" dirty="0">
                <a:latin typeface="Calibri" panose="020F0502020204030204" pitchFamily="34" charset="0"/>
              </a:rPr>
              <a:t>Жоғарғы Сот</a:t>
            </a:r>
          </a:p>
        </p:txBody>
      </p:sp>
      <p:sp>
        <p:nvSpPr>
          <p:cNvPr id="16" name="Прямоугольник 15"/>
          <p:cNvSpPr/>
          <p:nvPr/>
        </p:nvSpPr>
        <p:spPr>
          <a:xfrm>
            <a:off x="6684458" y="5143174"/>
            <a:ext cx="2016224" cy="7078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fontAlgn="base">
              <a:spcBef>
                <a:spcPct val="0"/>
              </a:spcBef>
              <a:spcAft>
                <a:spcPct val="0"/>
              </a:spcAft>
            </a:pPr>
            <a:r>
              <a:rPr lang="kk-KZ" sz="2000" dirty="0">
                <a:latin typeface="Calibri" panose="020F0502020204030204" pitchFamily="34" charset="0"/>
              </a:rPr>
              <a:t>Жергілікті соттар</a:t>
            </a:r>
          </a:p>
        </p:txBody>
      </p:sp>
      <p:cxnSp>
        <p:nvCxnSpPr>
          <p:cNvPr id="20" name="Прямая соединительная линия 19"/>
          <p:cNvCxnSpPr>
            <a:endCxn id="4" idx="1"/>
          </p:cNvCxnSpPr>
          <p:nvPr/>
        </p:nvCxnSpPr>
        <p:spPr>
          <a:xfrm>
            <a:off x="3707904" y="2313994"/>
            <a:ext cx="21602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2" name="Прямая соединительная линия 21"/>
          <p:cNvCxnSpPr/>
          <p:nvPr/>
        </p:nvCxnSpPr>
        <p:spPr>
          <a:xfrm>
            <a:off x="3707904" y="2313994"/>
            <a:ext cx="0" cy="3851310"/>
          </a:xfrm>
          <a:prstGeom prst="line">
            <a:avLst/>
          </a:prstGeom>
        </p:spPr>
        <p:style>
          <a:lnRef idx="2">
            <a:schemeClr val="accent2"/>
          </a:lnRef>
          <a:fillRef idx="0">
            <a:schemeClr val="accent2"/>
          </a:fillRef>
          <a:effectRef idx="1">
            <a:schemeClr val="accent2"/>
          </a:effectRef>
          <a:fontRef idx="minor">
            <a:schemeClr val="tx1"/>
          </a:fontRef>
        </p:style>
      </p:cxnSp>
      <p:cxnSp>
        <p:nvCxnSpPr>
          <p:cNvPr id="24" name="Прямая соединительная линия 23"/>
          <p:cNvCxnSpPr>
            <a:endCxn id="14" idx="1"/>
          </p:cNvCxnSpPr>
          <p:nvPr/>
        </p:nvCxnSpPr>
        <p:spPr>
          <a:xfrm>
            <a:off x="3707904" y="6166518"/>
            <a:ext cx="31318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6" name="Прямая соединительная линия 25"/>
          <p:cNvCxnSpPr>
            <a:endCxn id="13" idx="1"/>
          </p:cNvCxnSpPr>
          <p:nvPr/>
        </p:nvCxnSpPr>
        <p:spPr>
          <a:xfrm>
            <a:off x="3707904" y="5194314"/>
            <a:ext cx="325898"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8" name="Прямая соединительная линия 27"/>
          <p:cNvCxnSpPr>
            <a:endCxn id="12" idx="1"/>
          </p:cNvCxnSpPr>
          <p:nvPr/>
        </p:nvCxnSpPr>
        <p:spPr>
          <a:xfrm>
            <a:off x="3707904" y="4185613"/>
            <a:ext cx="31318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31" name="Прямая соединительная линия 30"/>
          <p:cNvCxnSpPr>
            <a:endCxn id="6" idx="1"/>
          </p:cNvCxnSpPr>
          <p:nvPr/>
        </p:nvCxnSpPr>
        <p:spPr>
          <a:xfrm>
            <a:off x="3707904" y="3253043"/>
            <a:ext cx="305648"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33" name="Прямая соединительная линия 32"/>
          <p:cNvCxnSpPr>
            <a:cxnSpLocks/>
          </p:cNvCxnSpPr>
          <p:nvPr/>
        </p:nvCxnSpPr>
        <p:spPr>
          <a:xfrm>
            <a:off x="1763688" y="2726398"/>
            <a:ext cx="5904656"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37" name="Прямая соединительная линия 36"/>
          <p:cNvCxnSpPr>
            <a:cxnSpLocks/>
            <a:endCxn id="7" idx="0"/>
          </p:cNvCxnSpPr>
          <p:nvPr/>
        </p:nvCxnSpPr>
        <p:spPr>
          <a:xfrm>
            <a:off x="1801486" y="2708920"/>
            <a:ext cx="0" cy="242043"/>
          </a:xfrm>
          <a:prstGeom prst="line">
            <a:avLst/>
          </a:prstGeom>
        </p:spPr>
        <p:style>
          <a:lnRef idx="2">
            <a:schemeClr val="accent2"/>
          </a:lnRef>
          <a:fillRef idx="0">
            <a:schemeClr val="accent2"/>
          </a:fillRef>
          <a:effectRef idx="1">
            <a:schemeClr val="accent2"/>
          </a:effectRef>
          <a:fontRef idx="minor">
            <a:schemeClr val="tx1"/>
          </a:fontRef>
        </p:style>
      </p:cxnSp>
      <p:cxnSp>
        <p:nvCxnSpPr>
          <p:cNvPr id="41" name="Прямая соединительная линия 40"/>
          <p:cNvCxnSpPr>
            <a:endCxn id="5" idx="0"/>
          </p:cNvCxnSpPr>
          <p:nvPr/>
        </p:nvCxnSpPr>
        <p:spPr>
          <a:xfrm>
            <a:off x="7668344" y="2708920"/>
            <a:ext cx="0" cy="242043"/>
          </a:xfrm>
          <a:prstGeom prst="line">
            <a:avLst/>
          </a:prstGeom>
        </p:spPr>
        <p:style>
          <a:lnRef idx="2">
            <a:schemeClr val="accent2"/>
          </a:lnRef>
          <a:fillRef idx="0">
            <a:schemeClr val="accent2"/>
          </a:fillRef>
          <a:effectRef idx="1">
            <a:schemeClr val="accent2"/>
          </a:effectRef>
          <a:fontRef idx="minor">
            <a:schemeClr val="tx1"/>
          </a:fontRef>
        </p:style>
      </p:cxnSp>
      <p:cxnSp>
        <p:nvCxnSpPr>
          <p:cNvPr id="46" name="Прямая соединительная линия 45"/>
          <p:cNvCxnSpPr>
            <a:stCxn id="7" idx="2"/>
            <a:endCxn id="8" idx="0"/>
          </p:cNvCxnSpPr>
          <p:nvPr/>
        </p:nvCxnSpPr>
        <p:spPr>
          <a:xfrm>
            <a:off x="1801486" y="3658849"/>
            <a:ext cx="1" cy="273618"/>
          </a:xfrm>
          <a:prstGeom prst="line">
            <a:avLst/>
          </a:prstGeom>
        </p:spPr>
        <p:style>
          <a:lnRef idx="2">
            <a:schemeClr val="accent2"/>
          </a:lnRef>
          <a:fillRef idx="0">
            <a:schemeClr val="accent2"/>
          </a:fillRef>
          <a:effectRef idx="1">
            <a:schemeClr val="accent2"/>
          </a:effectRef>
          <a:fontRef idx="minor">
            <a:schemeClr val="tx1"/>
          </a:fontRef>
        </p:style>
      </p:cxnSp>
      <p:cxnSp>
        <p:nvCxnSpPr>
          <p:cNvPr id="54" name="Прямая соединительная линия 53"/>
          <p:cNvCxnSpPr>
            <a:stCxn id="8" idx="2"/>
            <a:endCxn id="10" idx="0"/>
          </p:cNvCxnSpPr>
          <p:nvPr/>
        </p:nvCxnSpPr>
        <p:spPr>
          <a:xfrm flipH="1">
            <a:off x="895401" y="4486465"/>
            <a:ext cx="906086" cy="454703"/>
          </a:xfrm>
          <a:prstGeom prst="line">
            <a:avLst/>
          </a:prstGeom>
        </p:spPr>
        <p:style>
          <a:lnRef idx="2">
            <a:schemeClr val="accent2"/>
          </a:lnRef>
          <a:fillRef idx="0">
            <a:schemeClr val="accent2"/>
          </a:fillRef>
          <a:effectRef idx="1">
            <a:schemeClr val="accent2"/>
          </a:effectRef>
          <a:fontRef idx="minor">
            <a:schemeClr val="tx1"/>
          </a:fontRef>
        </p:style>
      </p:cxnSp>
      <p:cxnSp>
        <p:nvCxnSpPr>
          <p:cNvPr id="56" name="Прямая соединительная линия 55"/>
          <p:cNvCxnSpPr>
            <a:stCxn id="8" idx="2"/>
            <a:endCxn id="9" idx="0"/>
          </p:cNvCxnSpPr>
          <p:nvPr/>
        </p:nvCxnSpPr>
        <p:spPr>
          <a:xfrm>
            <a:off x="1801487" y="4486465"/>
            <a:ext cx="898305" cy="454703"/>
          </a:xfrm>
          <a:prstGeom prst="line">
            <a:avLst/>
          </a:prstGeom>
        </p:spPr>
        <p:style>
          <a:lnRef idx="2">
            <a:schemeClr val="accent2"/>
          </a:lnRef>
          <a:fillRef idx="0">
            <a:schemeClr val="accent2"/>
          </a:fillRef>
          <a:effectRef idx="1">
            <a:schemeClr val="accent2"/>
          </a:effectRef>
          <a:fontRef idx="minor">
            <a:schemeClr val="tx1"/>
          </a:fontRef>
        </p:style>
      </p:cxnSp>
      <p:cxnSp>
        <p:nvCxnSpPr>
          <p:cNvPr id="58" name="Прямая соединительная линия 57"/>
          <p:cNvCxnSpPr>
            <a:stCxn id="8" idx="2"/>
            <a:endCxn id="11" idx="0"/>
          </p:cNvCxnSpPr>
          <p:nvPr/>
        </p:nvCxnSpPr>
        <p:spPr>
          <a:xfrm>
            <a:off x="1801487" y="4486465"/>
            <a:ext cx="0" cy="1403054"/>
          </a:xfrm>
          <a:prstGeom prst="line">
            <a:avLst/>
          </a:prstGeom>
        </p:spPr>
        <p:style>
          <a:lnRef idx="2">
            <a:schemeClr val="accent2"/>
          </a:lnRef>
          <a:fillRef idx="0">
            <a:schemeClr val="accent2"/>
          </a:fillRef>
          <a:effectRef idx="1">
            <a:schemeClr val="accent2"/>
          </a:effectRef>
          <a:fontRef idx="minor">
            <a:schemeClr val="tx1"/>
          </a:fontRef>
        </p:style>
      </p:cxnSp>
      <p:cxnSp>
        <p:nvCxnSpPr>
          <p:cNvPr id="61" name="Прямая соединительная линия 60"/>
          <p:cNvCxnSpPr>
            <a:stCxn id="5" idx="2"/>
            <a:endCxn id="15" idx="0"/>
          </p:cNvCxnSpPr>
          <p:nvPr/>
        </p:nvCxnSpPr>
        <p:spPr>
          <a:xfrm>
            <a:off x="7668344" y="3457255"/>
            <a:ext cx="0" cy="451359"/>
          </a:xfrm>
          <a:prstGeom prst="line">
            <a:avLst/>
          </a:prstGeom>
        </p:spPr>
        <p:style>
          <a:lnRef idx="2">
            <a:schemeClr val="accent2"/>
          </a:lnRef>
          <a:fillRef idx="0">
            <a:schemeClr val="accent2"/>
          </a:fillRef>
          <a:effectRef idx="1">
            <a:schemeClr val="accent2"/>
          </a:effectRef>
          <a:fontRef idx="minor">
            <a:schemeClr val="tx1"/>
          </a:fontRef>
        </p:style>
      </p:cxnSp>
      <p:cxnSp>
        <p:nvCxnSpPr>
          <p:cNvPr id="66" name="Прямая соединительная линия 65"/>
          <p:cNvCxnSpPr>
            <a:stCxn id="15" idx="2"/>
            <a:endCxn id="16" idx="0"/>
          </p:cNvCxnSpPr>
          <p:nvPr/>
        </p:nvCxnSpPr>
        <p:spPr>
          <a:xfrm>
            <a:off x="7668344" y="4462612"/>
            <a:ext cx="24226" cy="680562"/>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404587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76672"/>
            <a:ext cx="8352928" cy="738664"/>
          </a:xfrm>
          <a:prstGeom prst="rect">
            <a:avLst/>
          </a:prstGeom>
        </p:spPr>
        <p:txBody>
          <a:bodyPr wrap="square">
            <a:spAutoFit/>
          </a:bodyPr>
          <a:lstStyle/>
          <a:p>
            <a:pPr lvl="1" fontAlgn="base">
              <a:lnSpc>
                <a:spcPct val="150000"/>
              </a:lnSpc>
              <a:spcBef>
                <a:spcPct val="0"/>
              </a:spcBef>
              <a:spcAft>
                <a:spcPct val="0"/>
              </a:spcAft>
            </a:pPr>
            <a:r>
              <a:rPr lang="en-US" sz="2800" b="1" dirty="0" smtClean="0">
                <a:latin typeface="Calibri" panose="020F0502020204030204" pitchFamily="34" charset="0"/>
              </a:rPr>
              <a:t>7</a:t>
            </a:r>
            <a:r>
              <a:rPr lang="kk-KZ" sz="2800" b="1" dirty="0" smtClean="0">
                <a:latin typeface="Calibri" panose="020F0502020204030204" pitchFamily="34" charset="0"/>
              </a:rPr>
              <a:t>.3 </a:t>
            </a:r>
            <a:r>
              <a:rPr lang="kk-KZ" sz="2800" b="1" dirty="0">
                <a:latin typeface="Calibri" panose="020F0502020204030204" pitchFamily="34" charset="0"/>
              </a:rPr>
              <a:t>Қазақстанда ұлттық мемлекеттің қалыптасуы</a:t>
            </a:r>
            <a:endParaRPr lang="ru-RU" sz="2800" b="1" dirty="0">
              <a:latin typeface="Calibri" panose="020F0502020204030204" pitchFamily="34" charset="0"/>
            </a:endParaRPr>
          </a:p>
        </p:txBody>
      </p:sp>
      <p:sp>
        <p:nvSpPr>
          <p:cNvPr id="3" name="Скругленный прямоугольник 2"/>
          <p:cNvSpPr/>
          <p:nvPr/>
        </p:nvSpPr>
        <p:spPr>
          <a:xfrm>
            <a:off x="431239" y="1215336"/>
            <a:ext cx="8658096" cy="864096"/>
          </a:xfrm>
          <a:prstGeom prst="roundRect">
            <a:avLst/>
          </a:prstGeom>
          <a:solidFill>
            <a:schemeClr val="tx2">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kk-KZ" sz="2400" b="1" dirty="0">
                <a:latin typeface="Arial" pitchFamily="34" charset="0"/>
                <a:cs typeface="Arial" pitchFamily="34" charset="0"/>
              </a:rPr>
              <a:t>1995 ж. ҚР КОНСТИТУЦИЯСЫНА  ЕНГІЗІЛГЕН ӨЗГЕРІСТЕР</a:t>
            </a:r>
            <a:endParaRPr lang="ru-RU" sz="2400" b="1" dirty="0">
              <a:latin typeface="Arial" pitchFamily="34" charset="0"/>
              <a:cs typeface="Arial" pitchFamily="34" charset="0"/>
            </a:endParaRPr>
          </a:p>
        </p:txBody>
      </p:sp>
      <p:sp>
        <p:nvSpPr>
          <p:cNvPr id="4" name="Выноска со стрелкой вправо 3"/>
          <p:cNvSpPr/>
          <p:nvPr/>
        </p:nvSpPr>
        <p:spPr>
          <a:xfrm>
            <a:off x="143916" y="2420888"/>
            <a:ext cx="1475756" cy="914400"/>
          </a:xfrm>
          <a:prstGeom prst="rightArrowCallout">
            <a:avLst/>
          </a:prstGeom>
          <a:ln w="28575">
            <a:solidFill>
              <a:srgbClr val="FF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a:t>1998</a:t>
            </a:r>
            <a:endParaRPr lang="ru-RU" sz="2400" b="1" dirty="0"/>
          </a:p>
        </p:txBody>
      </p:sp>
      <p:sp>
        <p:nvSpPr>
          <p:cNvPr id="5" name="Прямоугольник 4"/>
          <p:cNvSpPr/>
          <p:nvPr/>
        </p:nvSpPr>
        <p:spPr>
          <a:xfrm>
            <a:off x="1644824" y="2276872"/>
            <a:ext cx="7247656" cy="1365045"/>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285750" indent="-285750">
              <a:buFont typeface="Wingdings" pitchFamily="2" charset="2"/>
              <a:buChar char="Ø"/>
            </a:pPr>
            <a:r>
              <a:rPr lang="kk-KZ" dirty="0">
                <a:latin typeface="Calibri" panose="020F0502020204030204" pitchFamily="34" charset="0"/>
              </a:rPr>
              <a:t>Президенттің, Парламент депутаттарының  өкілеттілігінің мерзімі өзгертілді;</a:t>
            </a:r>
          </a:p>
          <a:p>
            <a:pPr marL="285750" indent="-285750">
              <a:buFont typeface="Wingdings" pitchFamily="2" charset="2"/>
              <a:buChar char="Ø"/>
            </a:pPr>
            <a:r>
              <a:rPr lang="kk-KZ" dirty="0">
                <a:latin typeface="Calibri" panose="020F0502020204030204" pitchFamily="34" charset="0"/>
              </a:rPr>
              <a:t>Мемлекеттік қызметкердің жоғарғы жас шектеуі алынып тасталды;</a:t>
            </a:r>
          </a:p>
          <a:p>
            <a:pPr marL="285750" indent="-285750">
              <a:buFont typeface="Wingdings" pitchFamily="2" charset="2"/>
              <a:buChar char="Ø"/>
            </a:pPr>
            <a:r>
              <a:rPr lang="kk-KZ" dirty="0">
                <a:latin typeface="Calibri" panose="020F0502020204030204" pitchFamily="34" charset="0"/>
              </a:rPr>
              <a:t>Мәжілістің </a:t>
            </a:r>
            <a:r>
              <a:rPr lang="kk-KZ" b="1" dirty="0">
                <a:solidFill>
                  <a:srgbClr val="C00000"/>
                </a:solidFill>
                <a:latin typeface="Calibri" panose="020F0502020204030204" pitchFamily="34" charset="0"/>
              </a:rPr>
              <a:t>10</a:t>
            </a:r>
            <a:r>
              <a:rPr lang="kk-KZ" dirty="0">
                <a:latin typeface="Calibri" panose="020F0502020204030204" pitchFamily="34" charset="0"/>
              </a:rPr>
              <a:t> депутаты партиялық тізім бойныша сайланатын болды</a:t>
            </a:r>
          </a:p>
          <a:p>
            <a:pPr algn="ctr"/>
            <a:endParaRPr lang="ru-RU" dirty="0"/>
          </a:p>
        </p:txBody>
      </p:sp>
      <p:sp>
        <p:nvSpPr>
          <p:cNvPr id="6" name="Выноска со стрелкой вправо 5"/>
          <p:cNvSpPr/>
          <p:nvPr/>
        </p:nvSpPr>
        <p:spPr>
          <a:xfrm>
            <a:off x="101626" y="3913634"/>
            <a:ext cx="1446038" cy="861814"/>
          </a:xfrm>
          <a:prstGeom prst="rightArrowCallout">
            <a:avLst/>
          </a:prstGeom>
          <a:ln w="28575">
            <a:solidFill>
              <a:srgbClr val="FF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a:t>2007</a:t>
            </a:r>
            <a:endParaRPr lang="ru-RU" sz="2400" b="1" dirty="0"/>
          </a:p>
        </p:txBody>
      </p:sp>
      <p:sp>
        <p:nvSpPr>
          <p:cNvPr id="7" name="Прямоугольник 6"/>
          <p:cNvSpPr/>
          <p:nvPr/>
        </p:nvSpPr>
        <p:spPr>
          <a:xfrm>
            <a:off x="1668812" y="3861048"/>
            <a:ext cx="7223668" cy="9144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285750" indent="-285750">
              <a:buFont typeface="Wingdings" pitchFamily="2" charset="2"/>
              <a:buChar char="Ø"/>
            </a:pPr>
            <a:r>
              <a:rPr lang="kk-KZ" dirty="0">
                <a:latin typeface="Calibri" panose="020F0502020204030204" pitchFamily="34" charset="0"/>
              </a:rPr>
              <a:t>Сайлаудың пропорционалдық жүйесіне өту;</a:t>
            </a:r>
          </a:p>
          <a:p>
            <a:pPr marL="285750" indent="-285750">
              <a:buFont typeface="Wingdings" pitchFamily="2" charset="2"/>
              <a:buChar char="Ø"/>
            </a:pPr>
            <a:r>
              <a:rPr lang="kk-KZ" dirty="0">
                <a:latin typeface="Calibri" panose="020F0502020204030204" pitchFamily="34" charset="0"/>
              </a:rPr>
              <a:t>Қазақстан Халқы Ассамблеясынан депутаттар сайлау;</a:t>
            </a:r>
          </a:p>
          <a:p>
            <a:pPr marL="285750" indent="-285750">
              <a:buFont typeface="Wingdings" pitchFamily="2" charset="2"/>
              <a:buChar char="Ø"/>
            </a:pPr>
            <a:r>
              <a:rPr lang="kk-KZ" dirty="0">
                <a:latin typeface="Calibri" panose="020F0502020204030204" pitchFamily="34" charset="0"/>
              </a:rPr>
              <a:t>Премьер-министрді Парламент қолдауымен тағайындау</a:t>
            </a:r>
            <a:endParaRPr lang="ru-RU" dirty="0">
              <a:latin typeface="Calibri" panose="020F0502020204030204" pitchFamily="34" charset="0"/>
            </a:endParaRPr>
          </a:p>
        </p:txBody>
      </p:sp>
      <p:sp>
        <p:nvSpPr>
          <p:cNvPr id="8" name="Выноска со стрелкой вправо 7"/>
          <p:cNvSpPr/>
          <p:nvPr/>
        </p:nvSpPr>
        <p:spPr>
          <a:xfrm>
            <a:off x="176210" y="5352232"/>
            <a:ext cx="1443462" cy="914400"/>
          </a:xfrm>
          <a:prstGeom prst="rightArrowCallout">
            <a:avLst/>
          </a:prstGeom>
          <a:ln w="28575">
            <a:solidFill>
              <a:srgbClr val="FF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a:t>2011</a:t>
            </a:r>
            <a:endParaRPr lang="ru-RU" sz="2400" b="1" dirty="0"/>
          </a:p>
        </p:txBody>
      </p:sp>
      <p:sp>
        <p:nvSpPr>
          <p:cNvPr id="9" name="Прямоугольник 8"/>
          <p:cNvSpPr/>
          <p:nvPr/>
        </p:nvSpPr>
        <p:spPr>
          <a:xfrm>
            <a:off x="1689012" y="4941168"/>
            <a:ext cx="7275476" cy="1736528"/>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285750" indent="-285750">
              <a:buFont typeface="Wingdings" pitchFamily="2" charset="2"/>
              <a:buChar char="Ø"/>
            </a:pPr>
            <a:r>
              <a:rPr lang="kk-KZ" dirty="0">
                <a:latin typeface="Calibri" panose="020F0502020204030204" pitchFamily="34" charset="0"/>
              </a:rPr>
              <a:t>ЕЛБАСЫ статусы белгіленді;</a:t>
            </a:r>
          </a:p>
          <a:p>
            <a:pPr marL="285750" indent="-285750">
              <a:buFont typeface="Wingdings" pitchFamily="2" charset="2"/>
              <a:buChar char="Ø"/>
            </a:pPr>
            <a:r>
              <a:rPr lang="kk-KZ" dirty="0">
                <a:latin typeface="Calibri" panose="020F0502020204030204" pitchFamily="34" charset="0"/>
              </a:rPr>
              <a:t>Н. Назарбаевқа  өмірлік Президент өкілеттілігі белгіленді;</a:t>
            </a:r>
          </a:p>
          <a:p>
            <a:pPr marL="285750" indent="-285750">
              <a:buFont typeface="Wingdings" pitchFamily="2" charset="2"/>
              <a:buChar char="Ø"/>
            </a:pPr>
            <a:r>
              <a:rPr lang="kk-KZ" dirty="0">
                <a:latin typeface="Calibri" panose="020F0502020204030204" pitchFamily="34" charset="0"/>
              </a:rPr>
              <a:t>Ол және отбасы мүшелері қылмыстық жауапкершіліктен босатылды;</a:t>
            </a:r>
          </a:p>
          <a:p>
            <a:pPr marL="285750" indent="-285750">
              <a:buFont typeface="Wingdings" pitchFamily="2" charset="2"/>
              <a:buChar char="Ø"/>
            </a:pPr>
            <a:r>
              <a:rPr lang="kk-KZ" dirty="0">
                <a:latin typeface="Calibri" panose="020F0502020204030204" pitchFamily="34" charset="0"/>
              </a:rPr>
              <a:t>Қазақстанның тұңғыш Президентінің портретін зақымдағаны және оның өмірбаянын бұрмалағаны үшін қылмыстық жауапкершілік белгіленді</a:t>
            </a:r>
            <a:endParaRPr lang="ru-RU" dirty="0">
              <a:latin typeface="Calibri" panose="020F0502020204030204" pitchFamily="34" charset="0"/>
            </a:endParaRPr>
          </a:p>
        </p:txBody>
      </p:sp>
    </p:spTree>
    <p:extLst>
      <p:ext uri="{BB962C8B-B14F-4D97-AF65-F5344CB8AC3E}">
        <p14:creationId xmlns:p14="http://schemas.microsoft.com/office/powerpoint/2010/main" val="968655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971600" y="1412776"/>
            <a:ext cx="7632848" cy="864096"/>
          </a:xfrm>
          <a:prstGeom prst="roundRect">
            <a:avLst/>
          </a:prstGeom>
          <a:solidFill>
            <a:schemeClr val="tx2">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kk-KZ" sz="2400" b="1" dirty="0">
                <a:latin typeface="Arial" pitchFamily="34" charset="0"/>
                <a:cs typeface="Arial" pitchFamily="34" charset="0"/>
              </a:rPr>
              <a:t>1995 ж. ҚР КОНСТИТУЦИЯСЫНА  ЕНГІЗІЛГЕН ӨЗГЕРІСТЕР</a:t>
            </a:r>
            <a:endParaRPr lang="ru-RU" sz="2400" b="1" dirty="0">
              <a:latin typeface="Arial" pitchFamily="34" charset="0"/>
              <a:cs typeface="Arial" pitchFamily="34" charset="0"/>
            </a:endParaRPr>
          </a:p>
        </p:txBody>
      </p:sp>
      <p:sp>
        <p:nvSpPr>
          <p:cNvPr id="3" name="Прямоугольник 2"/>
          <p:cNvSpPr/>
          <p:nvPr/>
        </p:nvSpPr>
        <p:spPr>
          <a:xfrm>
            <a:off x="251520" y="476672"/>
            <a:ext cx="8352928" cy="738664"/>
          </a:xfrm>
          <a:prstGeom prst="rect">
            <a:avLst/>
          </a:prstGeom>
        </p:spPr>
        <p:txBody>
          <a:bodyPr wrap="square">
            <a:spAutoFit/>
          </a:bodyPr>
          <a:lstStyle/>
          <a:p>
            <a:pPr lvl="1" fontAlgn="base">
              <a:lnSpc>
                <a:spcPct val="150000"/>
              </a:lnSpc>
              <a:spcBef>
                <a:spcPct val="0"/>
              </a:spcBef>
              <a:spcAft>
                <a:spcPct val="0"/>
              </a:spcAft>
            </a:pPr>
            <a:r>
              <a:rPr lang="en-US" sz="2800" b="1" dirty="0" smtClean="0">
                <a:latin typeface="Calibri" panose="020F0502020204030204" pitchFamily="34" charset="0"/>
              </a:rPr>
              <a:t>7</a:t>
            </a:r>
            <a:r>
              <a:rPr lang="kk-KZ" sz="2800" b="1" dirty="0" smtClean="0">
                <a:latin typeface="Calibri" panose="020F0502020204030204" pitchFamily="34" charset="0"/>
              </a:rPr>
              <a:t>.3 </a:t>
            </a:r>
            <a:r>
              <a:rPr lang="kk-KZ" sz="2800" b="1" dirty="0">
                <a:latin typeface="Calibri" panose="020F0502020204030204" pitchFamily="34" charset="0"/>
              </a:rPr>
              <a:t>Қазақстанда ұлттық мемлекеттің қалыптасуы</a:t>
            </a:r>
            <a:endParaRPr lang="ru-RU" sz="2800" b="1" dirty="0">
              <a:latin typeface="Calibri" panose="020F0502020204030204" pitchFamily="34" charset="0"/>
            </a:endParaRPr>
          </a:p>
        </p:txBody>
      </p:sp>
      <p:sp>
        <p:nvSpPr>
          <p:cNvPr id="4" name="Выноска со стрелкой вправо 3"/>
          <p:cNvSpPr/>
          <p:nvPr/>
        </p:nvSpPr>
        <p:spPr>
          <a:xfrm>
            <a:off x="213126" y="2516745"/>
            <a:ext cx="1440161" cy="521634"/>
          </a:xfrm>
          <a:prstGeom prst="rightArrowCallout">
            <a:avLst/>
          </a:prstGeom>
          <a:ln w="28575">
            <a:solidFill>
              <a:srgbClr val="FF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a:t>2017</a:t>
            </a:r>
            <a:endParaRPr lang="ru-RU" sz="2400" b="1" dirty="0"/>
          </a:p>
        </p:txBody>
      </p:sp>
      <p:sp>
        <p:nvSpPr>
          <p:cNvPr id="5" name="Прямоугольник 4"/>
          <p:cNvSpPr/>
          <p:nvPr/>
        </p:nvSpPr>
        <p:spPr>
          <a:xfrm>
            <a:off x="1691681" y="2474312"/>
            <a:ext cx="7272808" cy="792088"/>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285750" indent="-285750" algn="ctr">
              <a:buFont typeface="Wingdings" pitchFamily="2" charset="2"/>
              <a:buChar char="Ø"/>
            </a:pPr>
            <a:r>
              <a:rPr lang="kk-KZ" dirty="0"/>
              <a:t>Президенттің кейбір өкілеттіліктері Парламент пен Үкіметке берілді</a:t>
            </a:r>
            <a:endParaRPr lang="ru-RU" dirty="0"/>
          </a:p>
        </p:txBody>
      </p:sp>
      <p:sp>
        <p:nvSpPr>
          <p:cNvPr id="6" name="Выноска со стрелкой вправо 5"/>
          <p:cNvSpPr/>
          <p:nvPr/>
        </p:nvSpPr>
        <p:spPr>
          <a:xfrm>
            <a:off x="213127" y="3406885"/>
            <a:ext cx="1440160" cy="521634"/>
          </a:xfrm>
          <a:prstGeom prst="rightArrowCallout">
            <a:avLst/>
          </a:prstGeom>
          <a:ln w="28575">
            <a:solidFill>
              <a:srgbClr val="FF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a:t>2018</a:t>
            </a:r>
            <a:endParaRPr lang="ru-RU" sz="2400" b="1" dirty="0"/>
          </a:p>
        </p:txBody>
      </p:sp>
      <p:sp>
        <p:nvSpPr>
          <p:cNvPr id="7" name="Прямоугольник 6"/>
          <p:cNvSpPr/>
          <p:nvPr/>
        </p:nvSpPr>
        <p:spPr>
          <a:xfrm>
            <a:off x="1707552" y="3345875"/>
            <a:ext cx="7128793" cy="737658"/>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285750" indent="-285750" algn="ctr">
              <a:buFont typeface="Wingdings" pitchFamily="2" charset="2"/>
              <a:buChar char="Ø"/>
            </a:pPr>
            <a:endParaRPr lang="kk-KZ" dirty="0"/>
          </a:p>
          <a:p>
            <a:pPr marL="285750" indent="-285750" algn="ctr">
              <a:buFont typeface="Wingdings" pitchFamily="2" charset="2"/>
              <a:buChar char="Ø"/>
            </a:pPr>
            <a:r>
              <a:rPr lang="kk-KZ" dirty="0"/>
              <a:t>Президент Н. Назарбаев Қауіпсіздік Кеңесінің өмірлік төрағасы болып белгіленді</a:t>
            </a:r>
          </a:p>
          <a:p>
            <a:pPr marL="285750" indent="-285750" algn="ctr">
              <a:buFont typeface="Wingdings" pitchFamily="2" charset="2"/>
              <a:buChar char="Ø"/>
            </a:pPr>
            <a:endParaRPr lang="ru-RU" dirty="0"/>
          </a:p>
        </p:txBody>
      </p:sp>
      <p:sp>
        <p:nvSpPr>
          <p:cNvPr id="8" name="Выноска со стрелкой вправо 7"/>
          <p:cNvSpPr/>
          <p:nvPr/>
        </p:nvSpPr>
        <p:spPr>
          <a:xfrm>
            <a:off x="251521" y="5146345"/>
            <a:ext cx="1440160" cy="521634"/>
          </a:xfrm>
          <a:prstGeom prst="rightArrowCallout">
            <a:avLst/>
          </a:prstGeom>
          <a:ln w="28575">
            <a:solidFill>
              <a:srgbClr val="FF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smtClean="0"/>
              <a:t>20</a:t>
            </a:r>
            <a:r>
              <a:rPr lang="en-US" sz="2400" b="1" dirty="0" smtClean="0"/>
              <a:t>22</a:t>
            </a:r>
            <a:endParaRPr lang="ru-RU" sz="2400" b="1" dirty="0"/>
          </a:p>
        </p:txBody>
      </p:sp>
      <p:sp>
        <p:nvSpPr>
          <p:cNvPr id="9" name="Прямоугольник 8"/>
          <p:cNvSpPr/>
          <p:nvPr/>
        </p:nvSpPr>
        <p:spPr>
          <a:xfrm>
            <a:off x="1691681" y="4293096"/>
            <a:ext cx="7128793" cy="2376263"/>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285750" indent="-285750" algn="ctr">
              <a:buFont typeface="Wingdings" pitchFamily="2" charset="2"/>
              <a:buChar char="Ø"/>
            </a:pPr>
            <a:endParaRPr lang="kk-KZ" dirty="0"/>
          </a:p>
          <a:p>
            <a:pPr marL="285750" indent="-285750" algn="ctr">
              <a:buFont typeface="Wingdings" pitchFamily="2" charset="2"/>
              <a:buChar char="Ø"/>
            </a:pPr>
            <a:r>
              <a:rPr lang="kk-KZ" dirty="0" smtClean="0"/>
              <a:t>Суперпрезиденттік биліктен президенттік билікке өту;</a:t>
            </a:r>
          </a:p>
          <a:p>
            <a:pPr marL="285750" indent="-285750" algn="ctr">
              <a:buFont typeface="Wingdings" pitchFamily="2" charset="2"/>
              <a:buChar char="Ø"/>
            </a:pPr>
            <a:r>
              <a:rPr lang="kk-KZ" dirty="0"/>
              <a:t>Ж</a:t>
            </a:r>
            <a:r>
              <a:rPr lang="kk-KZ" dirty="0" smtClean="0"/>
              <a:t>ер қойнауының байлығы халықтікі;</a:t>
            </a:r>
          </a:p>
          <a:p>
            <a:pPr marL="285750" indent="-285750" algn="ctr">
              <a:buFont typeface="Wingdings" pitchFamily="2" charset="2"/>
              <a:buChar char="Ø"/>
            </a:pPr>
            <a:r>
              <a:rPr lang="kk-KZ" dirty="0" smtClean="0"/>
              <a:t>Өлім жазасына тыйым салынды;</a:t>
            </a:r>
          </a:p>
          <a:p>
            <a:pPr marL="285750" indent="-285750" algn="ctr">
              <a:buFont typeface="Wingdings" pitchFamily="2" charset="2"/>
              <a:buChar char="Ø"/>
            </a:pPr>
            <a:r>
              <a:rPr lang="kk-KZ" dirty="0" smtClean="0"/>
              <a:t>Тұңғыш президенттің ерекше рөлі мен артықшылықтары туралы ережелер алып тасталды;</a:t>
            </a:r>
          </a:p>
          <a:p>
            <a:pPr marL="285750" indent="-285750" algn="ctr">
              <a:buFont typeface="Wingdings" pitchFamily="2" charset="2"/>
              <a:buChar char="Ø"/>
            </a:pPr>
            <a:r>
              <a:rPr lang="kk-KZ" dirty="0" smtClean="0"/>
              <a:t>Сайлау жүйесіне һзгерістер енгізілді;</a:t>
            </a:r>
          </a:p>
          <a:p>
            <a:pPr marL="285750" indent="-285750" algn="ctr">
              <a:buFont typeface="Wingdings" pitchFamily="2" charset="2"/>
              <a:buChar char="Ø"/>
            </a:pPr>
            <a:r>
              <a:rPr lang="kk-KZ" dirty="0" smtClean="0"/>
              <a:t>Президенттің жақын туыстарының </a:t>
            </a:r>
            <a:r>
              <a:rPr lang="ru-RU" dirty="0" smtClean="0"/>
              <a:t>саяси </a:t>
            </a:r>
            <a:r>
              <a:rPr lang="kk-KZ" dirty="0" smtClean="0"/>
              <a:t>мемлекеттік басшы лауазымдарын атқаруға құқығы</a:t>
            </a:r>
            <a:r>
              <a:rPr lang="ru-RU" dirty="0" smtClean="0"/>
              <a:t> </a:t>
            </a:r>
            <a:r>
              <a:rPr lang="kk-KZ" dirty="0" smtClean="0"/>
              <a:t>жоқ</a:t>
            </a:r>
            <a:r>
              <a:rPr lang="ru-RU" dirty="0" smtClean="0"/>
              <a:t>;\</a:t>
            </a:r>
            <a:endParaRPr lang="kk-KZ" dirty="0" smtClean="0"/>
          </a:p>
          <a:p>
            <a:pPr marL="285750" indent="-285750" algn="ctr">
              <a:buFont typeface="Wingdings" pitchFamily="2" charset="2"/>
              <a:buChar char="Ø"/>
            </a:pPr>
            <a:endParaRPr lang="kk-KZ" dirty="0"/>
          </a:p>
          <a:p>
            <a:pPr marL="285750" indent="-285750" algn="ctr">
              <a:buFont typeface="Wingdings" pitchFamily="2" charset="2"/>
              <a:buChar char="Ø"/>
            </a:pPr>
            <a:endParaRPr lang="ru-RU" dirty="0"/>
          </a:p>
        </p:txBody>
      </p:sp>
    </p:spTree>
    <p:extLst>
      <p:ext uri="{BB962C8B-B14F-4D97-AF65-F5344CB8AC3E}">
        <p14:creationId xmlns:p14="http://schemas.microsoft.com/office/powerpoint/2010/main" val="3125652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988840"/>
            <a:ext cx="7489849" cy="1617729"/>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kk-KZ" sz="4000" dirty="0"/>
              <a:t>Назарларыңызға</a:t>
            </a:r>
          </a:p>
          <a:p>
            <a:pPr algn="ctr"/>
            <a:r>
              <a:rPr lang="kk-KZ" sz="4000" dirty="0"/>
              <a:t> рахмет</a:t>
            </a:r>
            <a:endParaRPr lang="ru-RU" sz="4000" dirty="0"/>
          </a:p>
        </p:txBody>
      </p:sp>
    </p:spTree>
    <p:extLst>
      <p:ext uri="{BB962C8B-B14F-4D97-AF65-F5344CB8AC3E}">
        <p14:creationId xmlns:p14="http://schemas.microsoft.com/office/powerpoint/2010/main" val="39501805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сность">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Ясность">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719</TotalTime>
  <Words>1170</Words>
  <Application>Microsoft Office PowerPoint</Application>
  <PresentationFormat>Экран (4:3)</PresentationFormat>
  <Paragraphs>208</Paragraphs>
  <Slides>25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Arial</vt:lpstr>
      <vt:lpstr>Calibri</vt:lpstr>
      <vt:lpstr>inherit</vt:lpstr>
      <vt:lpstr>Wingdings</vt:lpstr>
      <vt:lpstr>Ясность</vt:lpstr>
      <vt:lpstr>Мемлекет  7-дәріс </vt:lpstr>
      <vt:lpstr>Презентация PowerPoint</vt:lpstr>
      <vt:lpstr>Презентация PowerPoint</vt:lpstr>
      <vt:lpstr>Презентация PowerPoint</vt:lpstr>
      <vt:lpstr>Презентация PowerPoint</vt:lpstr>
      <vt:lpstr>7.1 Мемлекет пайда болу теориялары </vt:lpstr>
      <vt:lpstr>7.1 Мемлекет пайда болу теориялары </vt:lpstr>
      <vt:lpstr>7.1 Мемлекет пайда болу теориялары</vt:lpstr>
      <vt:lpstr>7.1 Мемлекет пайда болу теориялары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Раушан Кайсановна</cp:lastModifiedBy>
  <cp:revision>52</cp:revision>
  <dcterms:created xsi:type="dcterms:W3CDTF">2020-09-09T09:29:38Z</dcterms:created>
  <dcterms:modified xsi:type="dcterms:W3CDTF">2023-10-16T01:37:14Z</dcterms:modified>
</cp:coreProperties>
</file>